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41" r:id="rId3"/>
    <p:sldId id="300" r:id="rId4"/>
    <p:sldId id="301" r:id="rId5"/>
    <p:sldId id="304" r:id="rId6"/>
    <p:sldId id="303" r:id="rId7"/>
    <p:sldId id="305" r:id="rId8"/>
    <p:sldId id="306" r:id="rId9"/>
    <p:sldId id="307" r:id="rId10"/>
    <p:sldId id="308" r:id="rId11"/>
    <p:sldId id="339" r:id="rId12"/>
    <p:sldId id="338" r:id="rId13"/>
    <p:sldId id="340" r:id="rId14"/>
    <p:sldId id="259" r:id="rId15"/>
    <p:sldId id="271" r:id="rId16"/>
    <p:sldId id="261" r:id="rId17"/>
    <p:sldId id="260" r:id="rId18"/>
    <p:sldId id="264" r:id="rId19"/>
    <p:sldId id="265" r:id="rId20"/>
    <p:sldId id="266" r:id="rId21"/>
    <p:sldId id="267" r:id="rId22"/>
    <p:sldId id="262" r:id="rId23"/>
    <p:sldId id="268" r:id="rId24"/>
    <p:sldId id="283" r:id="rId25"/>
    <p:sldId id="284" r:id="rId26"/>
    <p:sldId id="269" r:id="rId27"/>
    <p:sldId id="285" r:id="rId28"/>
    <p:sldId id="270" r:id="rId29"/>
    <p:sldId id="287" r:id="rId30"/>
    <p:sldId id="272" r:id="rId31"/>
    <p:sldId id="273" r:id="rId32"/>
    <p:sldId id="288" r:id="rId33"/>
    <p:sldId id="276" r:id="rId34"/>
    <p:sldId id="277" r:id="rId35"/>
    <p:sldId id="278" r:id="rId36"/>
    <p:sldId id="275" r:id="rId37"/>
    <p:sldId id="279" r:id="rId38"/>
    <p:sldId id="280" r:id="rId39"/>
    <p:sldId id="289" r:id="rId40"/>
    <p:sldId id="290" r:id="rId41"/>
    <p:sldId id="293" r:id="rId42"/>
    <p:sldId id="295" r:id="rId43"/>
    <p:sldId id="297" r:id="rId44"/>
    <p:sldId id="296" r:id="rId45"/>
    <p:sldId id="298" r:id="rId46"/>
    <p:sldId id="282" r:id="rId47"/>
    <p:sldId id="292" r:id="rId48"/>
    <p:sldId id="299" r:id="rId49"/>
    <p:sldId id="310" r:id="rId50"/>
    <p:sldId id="311" r:id="rId51"/>
    <p:sldId id="309" r:id="rId52"/>
    <p:sldId id="312" r:id="rId53"/>
    <p:sldId id="315" r:id="rId54"/>
    <p:sldId id="316" r:id="rId55"/>
    <p:sldId id="317" r:id="rId56"/>
    <p:sldId id="318" r:id="rId57"/>
    <p:sldId id="320" r:id="rId58"/>
    <p:sldId id="322" r:id="rId59"/>
    <p:sldId id="321" r:id="rId60"/>
    <p:sldId id="323" r:id="rId61"/>
    <p:sldId id="319" r:id="rId62"/>
    <p:sldId id="313" r:id="rId63"/>
    <p:sldId id="326" r:id="rId64"/>
    <p:sldId id="328" r:id="rId65"/>
    <p:sldId id="329" r:id="rId66"/>
    <p:sldId id="330" r:id="rId67"/>
    <p:sldId id="331" r:id="rId68"/>
    <p:sldId id="324" r:id="rId69"/>
    <p:sldId id="325" r:id="rId70"/>
    <p:sldId id="333" r:id="rId71"/>
    <p:sldId id="334" r:id="rId72"/>
    <p:sldId id="335" r:id="rId73"/>
    <p:sldId id="336" r:id="rId74"/>
    <p:sldId id="33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E30A3-2E8C-433A-8327-272957F62FC3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65EB3-E952-40AE-9D45-100CCEB78A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57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392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7DB97-1F2F-B4DC-8FAE-CB41E83FB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AA38F-8F25-61EB-0093-772A7FD60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178E5-EDFA-0203-64C0-BC91FB1C8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A8764-A06A-1C6C-E4CA-0D5B56F0E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77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6B2F-DF6C-B6FF-0A8D-9F1CE9FA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01533-A6F4-3A46-E0DD-74519F998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DB51B-2D40-A9BE-FF96-4F37217EB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B706E-1ADB-193D-0EA6-9E81147B1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28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BE8D-184B-A2A8-12F8-AD1891B3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C6C77-DE52-1C80-AFDE-F2230D94F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9CE1A-6710-D5BE-B91C-6B712EF82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FE250-01B2-2049-24DB-C9339D38B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046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30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D215D-1593-460F-D03B-926EDC6B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96CDE-07A2-D4B5-A063-D268A5EC2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C2859-599F-212C-FED6-12E567784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3B35-13C8-3405-51FE-A4CA2385E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900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986AC-4940-D5BA-D099-35D37A95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326DB-B836-DC36-984E-385F3A0F2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09D5A-0B6E-8E5A-CF20-4B810A0CA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7CBE-D1EF-E608-995E-93F1F2359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50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18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33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D522-904D-024B-C64F-117A3121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B2223-72AC-CCDA-EF0C-67B3BD205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0226A-3F9C-8837-70DF-EF7D8E86D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EA821-D35B-121B-764E-BCE5CE52F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4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3CA3C-6C2E-6794-8B36-273A732B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20688-C1DB-1D23-52AC-52FFB0E8D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5A1FC-33F4-0759-7B21-DAC8C0F32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CF0A-E216-84AE-4EF6-F6F8A614A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15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FD9D-B21A-75BC-0614-B80F8F30F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F1566-1F38-64BB-7CE9-3BDB64810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6EA6F-D390-4F1A-DBFD-EDEF752BE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365E7-528C-B62C-19C8-5558918D9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78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A998-D56C-CCFF-2F52-703DFA45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10984-92A2-B96C-785E-4371CBAAF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4C1A2-E532-EDB9-2031-22386966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66ABA-50CD-783D-C6B3-B5E47E392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07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20A5-6CD6-4E0B-7CEB-A9A7F4FC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11ECE-3298-7674-7B0C-7950B7AB9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0854D-157D-FB24-0C5C-D985E4FD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FA700-11DB-D24B-8A4A-FC30A1C89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4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65EB3-E952-40AE-9D45-100CCEB78AAF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908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B311-F5E3-5367-0ECD-18C1F4E8B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35CC8-A2E3-7537-1756-764E479F1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4FB9-86E8-1E5B-788B-71EAD128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ECC3B-D92D-8D28-5382-2798A0CD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DB095-23C8-29C1-A001-D4298068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82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068D-724A-BDEB-B154-4785F78A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B8AB0-D6F8-EB68-0C0E-50BD7CBD3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9EE2A-D5E3-CF5B-2920-9B6B0DF2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D360E-FD3B-0226-FDBE-D022D3A4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72540-4F7B-A299-21B9-D6BD692B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55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8160E-343D-8E0C-12A5-36C76B3AB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88F1C-CB0D-0280-0833-B01F331DF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6EC40-0C11-2436-2726-1FE8187D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AEBF-8E93-3177-B2DE-228BDE9C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20900-1202-4517-2402-0E5561B0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948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F13C-0884-13E3-3963-0D87984B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AA95-F5A0-872A-EF40-6DBB5C48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20B81-67B7-22F1-8E49-7B9F338C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BF7B-40CE-8080-0A75-EC9035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3287E-EA58-DFF9-0736-773D9FCD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46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3B7D-1BF5-7610-992A-834D8685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24FC3-9FA4-E2E4-AEC1-91FB46280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684AE-AF6A-8552-A878-B791F16A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44F48-5AB8-644F-4352-3A7BB27A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35C1D-85C0-36ED-5083-E213E59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34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F32B-F371-6B0C-D0C7-F64E369B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3C56-39FC-0243-D4E7-66C5C5FB1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5D3A2-C872-4A1F-0D3A-87522F8B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5755A-0E5E-BC66-2761-13B29DBB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EF0F3-8DAF-43D0-A0BB-88143BF7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AA6E-0E94-7FCE-4BAE-EEDA77E7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EF16-0CBA-D055-8288-4B765C56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8BD32-14EF-5687-6A0D-450032DE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5CF71-2287-DFD0-2FE1-97635CFED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A2ECA-92BC-5757-469E-3AD167F75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31301-9B2A-AE55-E12C-05EACF611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2A750-51BF-E787-6377-B60E298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F0BE8-64B5-5A4A-FC41-4979BD43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FD3B4-1BA8-DBDB-714E-C29E589E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33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DEDE-7382-F79E-F71C-D45F6AFB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A6D39-B5FD-716A-B0BE-8208BA93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999C6-7959-D38A-F944-F88D1E6C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8FFD6-B787-C4FA-F617-8744C104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37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477CB-E45A-D831-CC8E-558CBEB9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D3A84-1580-F8E2-2907-5EA44D6F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CC1C1-0140-9B35-8F2D-724F5ECD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3103-EF07-C0E4-C8DB-2080E3E6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88E1-82B9-6FB0-EABB-68519414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D0AB9-7CEF-B9FB-2922-385ACFC36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C27F-98EE-C5E4-1324-B5F19A63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57F63-4630-8248-FBC1-FC371872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3B35-792A-C924-4804-B7DBD95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1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C867-7227-1D50-3ECF-F0AC2F40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5CF0D-24BF-0F8A-A677-85EE36451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58CEF-B8D9-9E98-8BFB-085390875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ECBFF-119F-03D3-C002-574FA46F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2E09B-1BAE-7DB1-92AD-D8041331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5C0BF-EB83-A176-3668-5595D74D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35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8C288-CBA1-9452-666A-27A6981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051B0-BA9C-2595-A432-E76541771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922E-F44F-9184-374C-3427B9A5F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41CB6-8FBB-4088-8C26-E0F4483FD7BF}" type="datetimeFigureOut">
              <a:rPr lang="en-CA" smtClean="0"/>
              <a:t>2024-12-01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52B0-AD1A-C74A-0DED-B77FE53F7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1725F-B121-8139-2DF1-6AE43BCBF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A61AB-5D76-4783-91B4-FEA21A70C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30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7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9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0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7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8.png"/><Relationship Id="rId18" Type="http://schemas.openxmlformats.org/officeDocument/2006/relationships/image" Target="../media/image151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image" Target="../media/image141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10" Type="http://schemas.openxmlformats.org/officeDocument/2006/relationships/image" Target="../media/image102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8.png"/><Relationship Id="rId18" Type="http://schemas.openxmlformats.org/officeDocument/2006/relationships/image" Target="../media/image146.png"/><Relationship Id="rId3" Type="http://schemas.openxmlformats.org/officeDocument/2006/relationships/image" Target="../media/image153.png"/><Relationship Id="rId7" Type="http://schemas.openxmlformats.org/officeDocument/2006/relationships/image" Target="../media/image145.png"/><Relationship Id="rId12" Type="http://schemas.openxmlformats.org/officeDocument/2006/relationships/image" Target="../media/image158.png"/><Relationship Id="rId17" Type="http://schemas.openxmlformats.org/officeDocument/2006/relationships/image" Target="../media/image162.png"/><Relationship Id="rId2" Type="http://schemas.openxmlformats.org/officeDocument/2006/relationships/image" Target="../media/image152.png"/><Relationship Id="rId16" Type="http://schemas.openxmlformats.org/officeDocument/2006/relationships/image" Target="../media/image161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5" Type="http://schemas.openxmlformats.org/officeDocument/2006/relationships/image" Target="../media/image144.png"/><Relationship Id="rId15" Type="http://schemas.openxmlformats.org/officeDocument/2006/relationships/image" Target="../media/image160.png"/><Relationship Id="rId10" Type="http://schemas.openxmlformats.org/officeDocument/2006/relationships/image" Target="../media/image156.png"/><Relationship Id="rId19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10.png"/><Relationship Id="rId1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7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8.png"/><Relationship Id="rId10" Type="http://schemas.openxmlformats.org/officeDocument/2006/relationships/image" Target="../media/image170.png"/><Relationship Id="rId4" Type="http://schemas.openxmlformats.org/officeDocument/2006/relationships/image" Target="../media/image132.png"/><Relationship Id="rId9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8.png"/><Relationship Id="rId18" Type="http://schemas.openxmlformats.org/officeDocument/2006/relationships/image" Target="../media/image151.png"/><Relationship Id="rId3" Type="http://schemas.openxmlformats.org/officeDocument/2006/relationships/image" Target="../media/image142.png"/><Relationship Id="rId21" Type="http://schemas.openxmlformats.org/officeDocument/2006/relationships/image" Target="../media/image173.png"/><Relationship Id="rId7" Type="http://schemas.openxmlformats.org/officeDocument/2006/relationships/image" Target="../media/image145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23" Type="http://schemas.openxmlformats.org/officeDocument/2006/relationships/image" Target="../media/image175.png"/><Relationship Id="rId10" Type="http://schemas.openxmlformats.org/officeDocument/2006/relationships/image" Target="../media/image102.png"/><Relationship Id="rId19" Type="http://schemas.openxmlformats.org/officeDocument/2006/relationships/image" Target="../media/image171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06.png"/><Relationship Id="rId22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8.png"/><Relationship Id="rId18" Type="http://schemas.openxmlformats.org/officeDocument/2006/relationships/image" Target="../media/image151.png"/><Relationship Id="rId3" Type="http://schemas.openxmlformats.org/officeDocument/2006/relationships/image" Target="../media/image142.png"/><Relationship Id="rId21" Type="http://schemas.openxmlformats.org/officeDocument/2006/relationships/image" Target="../media/image173.png"/><Relationship Id="rId7" Type="http://schemas.openxmlformats.org/officeDocument/2006/relationships/image" Target="../media/image145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76.png"/><Relationship Id="rId5" Type="http://schemas.openxmlformats.org/officeDocument/2006/relationships/image" Target="../media/image144.png"/><Relationship Id="rId15" Type="http://schemas.openxmlformats.org/officeDocument/2006/relationships/image" Target="../media/image149.png"/><Relationship Id="rId23" Type="http://schemas.openxmlformats.org/officeDocument/2006/relationships/image" Target="../media/image175.png"/><Relationship Id="rId10" Type="http://schemas.openxmlformats.org/officeDocument/2006/relationships/image" Target="../media/image102.png"/><Relationship Id="rId19" Type="http://schemas.openxmlformats.org/officeDocument/2006/relationships/image" Target="../media/image171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Relationship Id="rId14" Type="http://schemas.openxmlformats.org/officeDocument/2006/relationships/image" Target="../media/image106.png"/><Relationship Id="rId22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3.png"/><Relationship Id="rId18" Type="http://schemas.openxmlformats.org/officeDocument/2006/relationships/image" Target="../media/image101.png"/><Relationship Id="rId26" Type="http://schemas.openxmlformats.org/officeDocument/2006/relationships/image" Target="../media/image191.png"/><Relationship Id="rId3" Type="http://schemas.openxmlformats.org/officeDocument/2006/relationships/image" Target="../media/image177.png"/><Relationship Id="rId21" Type="http://schemas.openxmlformats.org/officeDocument/2006/relationships/image" Target="../media/image188.png"/><Relationship Id="rId7" Type="http://schemas.openxmlformats.org/officeDocument/2006/relationships/image" Target="../media/image145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6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81.png"/><Relationship Id="rId24" Type="http://schemas.openxmlformats.org/officeDocument/2006/relationships/image" Target="../media/image176.png"/><Relationship Id="rId5" Type="http://schemas.openxmlformats.org/officeDocument/2006/relationships/image" Target="../media/image178.png"/><Relationship Id="rId15" Type="http://schemas.openxmlformats.org/officeDocument/2006/relationships/image" Target="../media/image185.png"/><Relationship Id="rId23" Type="http://schemas.openxmlformats.org/officeDocument/2006/relationships/image" Target="../media/image189.png"/><Relationship Id="rId10" Type="http://schemas.openxmlformats.org/officeDocument/2006/relationships/image" Target="../media/image156.png"/><Relationship Id="rId19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80.png"/><Relationship Id="rId14" Type="http://schemas.openxmlformats.org/officeDocument/2006/relationships/image" Target="../media/image184.png"/><Relationship Id="rId22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76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2.png"/><Relationship Id="rId7" Type="http://schemas.openxmlformats.org/officeDocument/2006/relationships/image" Target="../media/image219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1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11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.jpe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E10C-DEA1-0A3C-05B1-D8B5D0C6B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  Write your own 1D-FDTD code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05DEA-CC96-4CBC-A687-F253FC98E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54988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93E0-61C7-BEA9-77CC-4A5C68F0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FDTD in a nutshell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B6A6-18A8-A6D1-7346-7B4873E14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Solving Maxwell’s Equations on a </a:t>
                </a:r>
                <a:r>
                  <a:rPr lang="en-CA" i="1" dirty="0"/>
                  <a:t>staggered</a:t>
                </a:r>
                <a:r>
                  <a:rPr lang="en-CA" dirty="0"/>
                  <a:t> grid for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and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using finite differences</a:t>
                </a:r>
              </a:p>
              <a:p>
                <a:pPr marL="0" indent="0">
                  <a:buNone/>
                </a:pPr>
                <a:endParaRPr lang="en-CA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4B6A6-18A8-A6D1-7346-7B4873E14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94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icle_Cluster">
            <a:hlinkClick r:id="" action="ppaction://media"/>
            <a:extLst>
              <a:ext uri="{FF2B5EF4-FFF2-40B4-BE49-F238E27FC236}">
                <a16:creationId xmlns:a16="http://schemas.microsoft.com/office/drawing/2014/main" id="{71D7F1C7-95A3-1A2B-FA9C-58AB25AEC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887" y="1143000"/>
            <a:ext cx="4968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11">
            <a:hlinkClick r:id="" action="ppaction://media"/>
            <a:extLst>
              <a:ext uri="{FF2B5EF4-FFF2-40B4-BE49-F238E27FC236}">
                <a16:creationId xmlns:a16="http://schemas.microsoft.com/office/drawing/2014/main" id="{B09209D2-D290-28B3-39DD-C7CB73BF4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0975" y="1149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6">
            <a:hlinkClick r:id="" action="ppaction://media"/>
            <a:extLst>
              <a:ext uri="{FF2B5EF4-FFF2-40B4-BE49-F238E27FC236}">
                <a16:creationId xmlns:a16="http://schemas.microsoft.com/office/drawing/2014/main" id="{BB137117-E5E8-72FD-87D1-BE4B9F985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312737"/>
            <a:ext cx="4572000" cy="62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415F-B9D3-5E2A-5B88-24F8B1C28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4B7B-0B70-0CCC-A8F2-0DF79341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Maxwell’s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2FD96-F6FB-422C-7D12-DC0D9B35E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In 1D</a:t>
                </a:r>
              </a:p>
              <a:p>
                <a:pPr lvl="1"/>
                <a:r>
                  <a:rPr lang="en-CA" dirty="0"/>
                  <a:t>Assume only propagation along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CA" dirty="0"/>
                  <a:t> direction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000" b="0" dirty="0"/>
              </a:p>
              <a:p>
                <a:pPr marL="0" indent="0">
                  <a:buNone/>
                </a:pPr>
                <a:endParaRPr lang="en-CA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000" b="0" dirty="0"/>
              </a:p>
              <a:p>
                <a:pPr marL="0" indent="0">
                  <a:buNone/>
                </a:pPr>
                <a:endParaRPr lang="en-CA" sz="20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2FD96-F6FB-422C-7D12-DC0D9B35E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01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7594-1B02-CC99-30DF-DDFD3858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3B44-839C-BB14-236B-ECFA4E09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5F99F-A590-4BF8-89F4-4646262F3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241" y="1760713"/>
                <a:ext cx="10515600" cy="4351338"/>
              </a:xfrm>
            </p:spPr>
            <p:txBody>
              <a:bodyPr/>
              <a:lstStyle/>
              <a:p>
                <a:r>
                  <a:rPr lang="en-CA" dirty="0"/>
                  <a:t>Numerical approximation of the derivative</a:t>
                </a:r>
              </a:p>
              <a:p>
                <a:endParaRPr lang="en-CA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CA" sz="2000" b="0" dirty="0"/>
              </a:p>
              <a:p>
                <a:pPr marL="0" indent="0">
                  <a:buNone/>
                </a:pPr>
                <a:endParaRPr lang="en-CA" sz="2000" dirty="0"/>
              </a:p>
              <a:p>
                <a:r>
                  <a:rPr lang="en-CA" b="1" dirty="0"/>
                  <a:t>Centered</a:t>
                </a:r>
                <a:r>
                  <a:rPr lang="en-CA" b="0" dirty="0"/>
                  <a:t> </a:t>
                </a:r>
                <a:r>
                  <a:rPr lang="en-CA" b="1" dirty="0"/>
                  <a:t>differences</a:t>
                </a:r>
                <a:r>
                  <a:rPr lang="en-CA" b="0" dirty="0"/>
                  <a:t> have higher accuracy</a:t>
                </a:r>
              </a:p>
              <a:p>
                <a:pPr lvl="1"/>
                <a:r>
                  <a:rPr lang="en-CA" sz="1800" dirty="0"/>
                  <a:t>Results in “half-steps” </a:t>
                </a:r>
                <a:endParaRPr lang="en-CA" sz="18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D5F99F-A590-4BF8-89F4-4646262F3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241" y="1760713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DAB5765-0CD4-2E23-FAD5-AD6F9D02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41" y="2273075"/>
            <a:ext cx="3436918" cy="25910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4E7D58-9404-A756-2F1C-1830D132C324}"/>
                  </a:ext>
                </a:extLst>
              </p:cNvPr>
              <p:cNvSpPr txBox="1"/>
              <p:nvPr/>
            </p:nvSpPr>
            <p:spPr>
              <a:xfrm>
                <a:off x="7903060" y="3383921"/>
                <a:ext cx="32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4E7D58-9404-A756-2F1C-1830D132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60" y="3383921"/>
                <a:ext cx="320040" cy="369332"/>
              </a:xfrm>
              <a:prstGeom prst="rect">
                <a:avLst/>
              </a:prstGeom>
              <a:blipFill>
                <a:blip r:embed="rId4"/>
                <a:stretch>
                  <a:fillRect l="-5660" r="-64151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268769-0C7F-2011-DD03-186664E5B48D}"/>
                  </a:ext>
                </a:extLst>
              </p:cNvPr>
              <p:cNvSpPr txBox="1"/>
              <p:nvPr/>
            </p:nvSpPr>
            <p:spPr>
              <a:xfrm>
                <a:off x="10044280" y="4864100"/>
                <a:ext cx="32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268769-0C7F-2011-DD03-186664E5B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280" y="4864100"/>
                <a:ext cx="320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87B72AA-C55C-391A-C16E-6EBBB50543BE}"/>
              </a:ext>
            </a:extLst>
          </p:cNvPr>
          <p:cNvSpPr/>
          <p:nvPr/>
        </p:nvSpPr>
        <p:spPr>
          <a:xfrm>
            <a:off x="11103460" y="3321453"/>
            <a:ext cx="190500" cy="165100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67725A7-6B1C-B648-0E41-21B4B70467FE}"/>
              </a:ext>
            </a:extLst>
          </p:cNvPr>
          <p:cNvSpPr/>
          <p:nvPr/>
        </p:nvSpPr>
        <p:spPr>
          <a:xfrm>
            <a:off x="10747860" y="2749953"/>
            <a:ext cx="190500" cy="165100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218827-E705-4AE4-80AD-3326E98CDD7F}"/>
              </a:ext>
            </a:extLst>
          </p:cNvPr>
          <p:cNvSpPr/>
          <p:nvPr/>
        </p:nvSpPr>
        <p:spPr>
          <a:xfrm>
            <a:off x="10976460" y="3018039"/>
            <a:ext cx="165100" cy="1651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C52E98-60B4-B46E-08B4-4FE6E2D93840}"/>
                  </a:ext>
                </a:extLst>
              </p:cNvPr>
              <p:cNvSpPr txBox="1"/>
              <p:nvPr/>
            </p:nvSpPr>
            <p:spPr>
              <a:xfrm>
                <a:off x="8717766" y="3152145"/>
                <a:ext cx="6096000" cy="541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13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3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C52E98-60B4-B46E-08B4-4FE6E2D9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66" y="3152145"/>
                <a:ext cx="6096000" cy="541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8305BE-BD13-F7DD-AF4F-F883E3A76DF3}"/>
                  </a:ext>
                </a:extLst>
              </p:cNvPr>
              <p:cNvSpPr txBox="1"/>
              <p:nvPr/>
            </p:nvSpPr>
            <p:spPr>
              <a:xfrm>
                <a:off x="8197700" y="2290136"/>
                <a:ext cx="6096000" cy="541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13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13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8305BE-BD13-F7DD-AF4F-F883E3A7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00" y="2290136"/>
                <a:ext cx="6096000" cy="541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44AD92-C122-2DCE-14AF-6A13719F649B}"/>
              </a:ext>
            </a:extLst>
          </p:cNvPr>
          <p:cNvCxnSpPr>
            <a:cxnSpLocks/>
          </p:cNvCxnSpPr>
          <p:nvPr/>
        </p:nvCxnSpPr>
        <p:spPr>
          <a:xfrm>
            <a:off x="10843110" y="2832503"/>
            <a:ext cx="0" cy="1770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6EB426-658B-B19D-4901-1DD34DA2AAA4}"/>
              </a:ext>
            </a:extLst>
          </p:cNvPr>
          <p:cNvCxnSpPr>
            <a:cxnSpLocks/>
          </p:cNvCxnSpPr>
          <p:nvPr/>
        </p:nvCxnSpPr>
        <p:spPr>
          <a:xfrm>
            <a:off x="11198710" y="3383921"/>
            <a:ext cx="0" cy="1219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C08549-6B97-492A-8FDD-6C0B7E3CFCB4}"/>
                  </a:ext>
                </a:extLst>
              </p:cNvPr>
              <p:cNvSpPr txBox="1"/>
              <p:nvPr/>
            </p:nvSpPr>
            <p:spPr>
              <a:xfrm>
                <a:off x="10804377" y="4530072"/>
                <a:ext cx="320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C08549-6B97-492A-8FDD-6C0B7E3C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377" y="4530072"/>
                <a:ext cx="320039" cy="369332"/>
              </a:xfrm>
              <a:prstGeom prst="rect">
                <a:avLst/>
              </a:prstGeom>
              <a:blipFill>
                <a:blip r:embed="rId8"/>
                <a:stretch>
                  <a:fillRect r="-28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029216-935C-D06B-4A0B-47CE914CB9A0}"/>
              </a:ext>
            </a:extLst>
          </p:cNvPr>
          <p:cNvCxnSpPr/>
          <p:nvPr/>
        </p:nvCxnSpPr>
        <p:spPr>
          <a:xfrm>
            <a:off x="10887858" y="4586288"/>
            <a:ext cx="2537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4A33D-3655-2C5E-194D-3729D8F35777}"/>
                  </a:ext>
                </a:extLst>
              </p:cNvPr>
              <p:cNvSpPr txBox="1"/>
              <p:nvPr/>
            </p:nvSpPr>
            <p:spPr>
              <a:xfrm>
                <a:off x="8355723" y="2920152"/>
                <a:ext cx="609600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3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4A33D-3655-2C5E-194D-3729D8F3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3" y="2920152"/>
                <a:ext cx="6096000" cy="292388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8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5930-61D8-6E55-7E0F-D65E19E9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47BA-4E0C-C95F-6F4C-78C8C81F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Numerical approximation of time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F6E33-5628-708F-1CDD-103E767E6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F6E33-5628-708F-1CDD-103E767E6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6097B57-7A0A-B5C6-6B2C-FC4EC1A13137}"/>
              </a:ext>
            </a:extLst>
          </p:cNvPr>
          <p:cNvSpPr/>
          <p:nvPr/>
        </p:nvSpPr>
        <p:spPr>
          <a:xfrm rot="5400000">
            <a:off x="5910262" y="2747963"/>
            <a:ext cx="574675" cy="787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0CF8E-F864-3BC3-7F32-43FDCCFBE6FF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time-steps”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30CF8E-F864-3BC3-7F32-43FDCCFBE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3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19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A15F-D137-CE2D-CB3D-C1F5CB9D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Numerical approximation of time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32AB8-C6AE-23A4-85D5-810C90175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32AB8-C6AE-23A4-85D5-810C90175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75BE3352-D74E-846E-4A14-14926D396C9B}"/>
              </a:ext>
            </a:extLst>
          </p:cNvPr>
          <p:cNvSpPr/>
          <p:nvPr/>
        </p:nvSpPr>
        <p:spPr>
          <a:xfrm rot="5400000">
            <a:off x="5910262" y="2747963"/>
            <a:ext cx="574675" cy="787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30463D-C888-BB6D-3A13-677324CCE6D6}"/>
                  </a:ext>
                </a:extLst>
              </p:cNvPr>
              <p:cNvSpPr txBox="1"/>
              <p:nvPr/>
            </p:nvSpPr>
            <p:spPr>
              <a:xfrm>
                <a:off x="1117600" y="6071444"/>
                <a:ext cx="581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whole</a:t>
                </a:r>
                <a:r>
                  <a:rPr lang="en-CA" dirty="0"/>
                  <a:t> time-steps”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30463D-C888-BB6D-3A13-677324CC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6071444"/>
                <a:ext cx="5816600" cy="369332"/>
              </a:xfrm>
              <a:prstGeom prst="rect">
                <a:avLst/>
              </a:prstGeom>
              <a:blipFill>
                <a:blip r:embed="rId3"/>
                <a:stretch>
                  <a:fillRect l="-838" t="-819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9B9952-C00C-C5D2-20F1-9F190C03F4CA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time-steps”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9B9952-C00C-C5D2-20F1-9F190C03F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4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81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6CC5-E00A-1742-A710-E1365748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B307E-A98C-277A-1FFE-D7C1E49EF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B307E-A98C-277A-1FFE-D7C1E49EF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0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DEF3-917E-2ED6-D50E-326A0711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377E-2A62-630A-A9C4-7EB5D05B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F5B5B-326F-FA1E-DB86-066F6486E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1F5B5B-326F-FA1E-DB86-066F6486E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6C4685-52AE-7E38-F924-99AAABEE331F}"/>
                  </a:ext>
                </a:extLst>
              </p:cNvPr>
              <p:cNvSpPr txBox="1"/>
              <p:nvPr/>
            </p:nvSpPr>
            <p:spPr>
              <a:xfrm>
                <a:off x="1066800" y="5334000"/>
                <a:ext cx="80391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, then 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6C4685-52AE-7E38-F924-99AAABEE3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34000"/>
                <a:ext cx="8039100" cy="506870"/>
              </a:xfrm>
              <a:prstGeom prst="rect">
                <a:avLst/>
              </a:prstGeom>
              <a:blipFill>
                <a:blip r:embed="rId3"/>
                <a:stretch>
                  <a:fillRect l="-607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F30A3-3BC5-FCDF-318E-4825E6D9D8E0}"/>
                  </a:ext>
                </a:extLst>
              </p:cNvPr>
              <p:cNvSpPr txBox="1"/>
              <p:nvPr/>
            </p:nvSpPr>
            <p:spPr>
              <a:xfrm>
                <a:off x="1066800" y="5980112"/>
                <a:ext cx="80391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If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, then 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F30A3-3BC5-FCDF-318E-4825E6D9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980112"/>
                <a:ext cx="8039100" cy="506870"/>
              </a:xfrm>
              <a:prstGeom prst="rect">
                <a:avLst/>
              </a:prstGeom>
              <a:blipFill>
                <a:blip r:embed="rId4"/>
                <a:stretch>
                  <a:fillRect l="-607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29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CB78C-8D87-987A-D67C-07232634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239753"/>
            <a:ext cx="8283658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6BB0-EB0E-AE1C-587C-D54F7FEE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 consistent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E274-3B58-64E2-2634-945EC513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1" y="2475164"/>
            <a:ext cx="11334378" cy="2427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9DC640-45DF-5B67-0051-1BE27E1EB54F}"/>
              </a:ext>
            </a:extLst>
          </p:cNvPr>
          <p:cNvSpPr txBox="1"/>
          <p:nvPr/>
        </p:nvSpPr>
        <p:spPr>
          <a:xfrm>
            <a:off x="838200" y="1690688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Solve magnetic fields every </a:t>
            </a:r>
            <a:r>
              <a:rPr lang="en-CA" b="1" dirty="0"/>
              <a:t>half</a:t>
            </a:r>
            <a:r>
              <a:rPr lang="en-CA" dirty="0"/>
              <a:t> time-step</a:t>
            </a:r>
          </a:p>
          <a:p>
            <a:r>
              <a:rPr lang="en-CA" dirty="0"/>
              <a:t>Solve electric fields every </a:t>
            </a:r>
            <a:r>
              <a:rPr lang="en-CA" b="1" dirty="0"/>
              <a:t>whole</a:t>
            </a:r>
            <a:r>
              <a:rPr lang="en-CA" dirty="0"/>
              <a:t> time-step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A1DD5-2500-9094-56EE-57EAC2075D02}"/>
              </a:ext>
            </a:extLst>
          </p:cNvPr>
          <p:cNvSpPr txBox="1"/>
          <p:nvPr/>
        </p:nvSpPr>
        <p:spPr>
          <a:xfrm>
            <a:off x="4657725" y="5225010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Leapfrog algorithm</a:t>
            </a:r>
          </a:p>
        </p:txBody>
      </p:sp>
    </p:spTree>
    <p:extLst>
      <p:ext uri="{BB962C8B-B14F-4D97-AF65-F5344CB8AC3E}">
        <p14:creationId xmlns:p14="http://schemas.microsoft.com/office/powerpoint/2010/main" val="175892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AD3F8-29EC-5F82-ACD5-267D45D23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37DD-68F9-9CF2-9006-C712CDBA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 consistent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A127-5009-02E9-640F-D3C78583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1" y="2475164"/>
            <a:ext cx="11334378" cy="24270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B6074-F6C6-D28F-14FD-E96BCD0A5A26}"/>
                  </a:ext>
                </a:extLst>
              </p:cNvPr>
              <p:cNvSpPr txBox="1"/>
              <p:nvPr/>
            </p:nvSpPr>
            <p:spPr>
              <a:xfrm>
                <a:off x="0" y="5130800"/>
                <a:ext cx="3543300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B6074-F6C6-D28F-14FD-E96BCD0A5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0800"/>
                <a:ext cx="3543300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72703-5770-C791-3878-9DF5739F5114}"/>
                  </a:ext>
                </a:extLst>
              </p:cNvPr>
              <p:cNvSpPr txBox="1"/>
              <p:nvPr/>
            </p:nvSpPr>
            <p:spPr>
              <a:xfrm>
                <a:off x="-184150" y="6095645"/>
                <a:ext cx="35433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72703-5770-C791-3878-9DF5739F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150" y="6095645"/>
                <a:ext cx="35433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A09B8D-A7F9-F7D3-56EF-93463145FFE2}"/>
              </a:ext>
            </a:extLst>
          </p:cNvPr>
          <p:cNvSpPr txBox="1"/>
          <p:nvPr/>
        </p:nvSpPr>
        <p:spPr>
          <a:xfrm>
            <a:off x="838200" y="1690688"/>
            <a:ext cx="829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Solve magnetic fields every </a:t>
            </a:r>
            <a:r>
              <a:rPr lang="en-CA" b="1" dirty="0"/>
              <a:t>half</a:t>
            </a:r>
            <a:r>
              <a:rPr lang="en-CA" dirty="0"/>
              <a:t> time-step</a:t>
            </a:r>
          </a:p>
          <a:p>
            <a:r>
              <a:rPr lang="en-CA" dirty="0"/>
              <a:t>Solve electric fields every </a:t>
            </a:r>
            <a:r>
              <a:rPr lang="en-CA" b="1" dirty="0"/>
              <a:t>whole</a:t>
            </a:r>
            <a:r>
              <a:rPr lang="en-CA" dirty="0"/>
              <a:t> time-step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E3474-CD5D-5203-23B8-C7B22C8714E6}"/>
              </a:ext>
            </a:extLst>
          </p:cNvPr>
          <p:cNvSpPr txBox="1"/>
          <p:nvPr/>
        </p:nvSpPr>
        <p:spPr>
          <a:xfrm>
            <a:off x="4657725" y="5225010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Leapfrog algorithm</a:t>
            </a:r>
          </a:p>
        </p:txBody>
      </p:sp>
    </p:spTree>
    <p:extLst>
      <p:ext uri="{BB962C8B-B14F-4D97-AF65-F5344CB8AC3E}">
        <p14:creationId xmlns:p14="http://schemas.microsoft.com/office/powerpoint/2010/main" val="270290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7992-2317-C894-9A8E-038CF857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1"/>
            <a:ext cx="10515600" cy="1325563"/>
          </a:xfrm>
        </p:spPr>
        <p:txBody>
          <a:bodyPr/>
          <a:lstStyle/>
          <a:p>
            <a:r>
              <a:rPr lang="en-CA" dirty="0"/>
              <a:t>Index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E08BAA-827D-726E-04BE-A0F82959E08C}"/>
                  </a:ext>
                </a:extLst>
              </p:cNvPr>
              <p:cNvSpPr txBox="1"/>
              <p:nvPr/>
            </p:nvSpPr>
            <p:spPr>
              <a:xfrm>
                <a:off x="1333500" y="2906973"/>
                <a:ext cx="4127500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+½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E08BAA-827D-726E-04BE-A0F82959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2906973"/>
                <a:ext cx="4127500" cy="618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7DF3D-D9A8-D494-21A9-C2F20A3B3716}"/>
                  </a:ext>
                </a:extLst>
              </p:cNvPr>
              <p:cNvSpPr txBox="1"/>
              <p:nvPr/>
            </p:nvSpPr>
            <p:spPr>
              <a:xfrm>
                <a:off x="1076325" y="1729229"/>
                <a:ext cx="5905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Since we are updating at time-steps,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b="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7DF3D-D9A8-D494-21A9-C2F20A3B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1729229"/>
                <a:ext cx="5905500" cy="369332"/>
              </a:xfrm>
              <a:prstGeom prst="rect">
                <a:avLst/>
              </a:prstGeom>
              <a:blipFill>
                <a:blip r:embed="rId3"/>
                <a:stretch>
                  <a:fillRect l="-930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530CF-6247-112B-BD8A-71F18BA55131}"/>
                  </a:ext>
                </a:extLst>
              </p:cNvPr>
              <p:cNvSpPr txBox="1"/>
              <p:nvPr/>
            </p:nvSpPr>
            <p:spPr>
              <a:xfrm>
                <a:off x="1333500" y="2318101"/>
                <a:ext cx="4127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530CF-6247-112B-BD8A-71F18BA5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2318101"/>
                <a:ext cx="4127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72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DC56-DC25-4E8B-F805-659251A0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6ED4-6903-4C34-D91A-ACE0AE0C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1"/>
            <a:ext cx="10515600" cy="1325563"/>
          </a:xfrm>
        </p:spPr>
        <p:txBody>
          <a:bodyPr/>
          <a:lstStyle/>
          <a:p>
            <a:r>
              <a:rPr lang="en-CA" dirty="0"/>
              <a:t>Index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377946-8189-162F-C1DF-D6A9FBAFB8D6}"/>
                  </a:ext>
                </a:extLst>
              </p:cNvPr>
              <p:cNvSpPr txBox="1"/>
              <p:nvPr/>
            </p:nvSpPr>
            <p:spPr>
              <a:xfrm>
                <a:off x="3048000" y="2355308"/>
                <a:ext cx="6096000" cy="2030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377946-8189-162F-C1DF-D6A9FBAF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55308"/>
                <a:ext cx="6096000" cy="2030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5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F5BF-C517-6248-8B4C-EE29083CB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9ABC-537E-B260-3FBE-F7685F0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A3A2E4-C60C-5FD1-7314-72B36BF483EC}"/>
                  </a:ext>
                </a:extLst>
              </p:cNvPr>
              <p:cNvSpPr txBox="1"/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A3A2E4-C60C-5FD1-7314-72B36BF48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blipFill>
                <a:blip r:embed="rId2"/>
                <a:stretch>
                  <a:fillRect l="-2362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37E06B-F668-D2E4-A23B-7C416F28ADBD}"/>
                  </a:ext>
                </a:extLst>
              </p:cNvPr>
              <p:cNvSpPr txBox="1"/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37E06B-F668-D2E4-A23B-7C416F28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blipFill>
                <a:blip r:embed="rId3"/>
                <a:stretch>
                  <a:fillRect l="-1596" t="-3101" b="-3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75C4D7A-5929-8BF9-A538-F36E30A5F0C5}"/>
              </a:ext>
            </a:extLst>
          </p:cNvPr>
          <p:cNvSpPr txBox="1"/>
          <p:nvPr/>
        </p:nvSpPr>
        <p:spPr>
          <a:xfrm>
            <a:off x="1457324" y="3008629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76937D-DC9D-6753-2E8A-17F5040C7C09}"/>
                  </a:ext>
                </a:extLst>
              </p:cNvPr>
              <p:cNvSpPr txBox="1"/>
              <p:nvPr/>
            </p:nvSpPr>
            <p:spPr>
              <a:xfrm>
                <a:off x="2171700" y="3313625"/>
                <a:ext cx="714851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76937D-DC9D-6753-2E8A-17F5040C7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313625"/>
                <a:ext cx="7148514" cy="6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8116BA-ABA2-1D53-E2E1-89745794527B}"/>
              </a:ext>
            </a:extLst>
          </p:cNvPr>
          <p:cNvSpPr txBox="1"/>
          <p:nvPr/>
        </p:nvSpPr>
        <p:spPr>
          <a:xfrm>
            <a:off x="1457324" y="439653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87FA-6BC9-A873-887D-3A13B2804C4D}"/>
                  </a:ext>
                </a:extLst>
              </p:cNvPr>
              <p:cNvSpPr txBox="1"/>
              <p:nvPr/>
            </p:nvSpPr>
            <p:spPr>
              <a:xfrm>
                <a:off x="2697957" y="4787115"/>
                <a:ext cx="609600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DF87FA-6BC9-A873-887D-3A13B280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957" y="4787115"/>
                <a:ext cx="6096000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81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6E582-2AD1-976F-0F8C-D2F33E77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554B-BEEE-FFD0-6132-C36828D9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C0FA5-FC23-DDB9-2A5E-11B0F37A9F67}"/>
                  </a:ext>
                </a:extLst>
              </p:cNvPr>
              <p:cNvSpPr txBox="1"/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C0FA5-FC23-DDB9-2A5E-11B0F37A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blipFill>
                <a:blip r:embed="rId2"/>
                <a:stretch>
                  <a:fillRect l="-2362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0E46E-000F-F9AB-ED1D-66387B5DB636}"/>
                  </a:ext>
                </a:extLst>
              </p:cNvPr>
              <p:cNvSpPr txBox="1"/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00E46E-000F-F9AB-ED1D-66387B5D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blipFill>
                <a:blip r:embed="rId3"/>
                <a:stretch>
                  <a:fillRect l="-1596" t="-3101" b="-3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E9A7DF-101A-8E3F-1CE1-9229D0D8C855}"/>
              </a:ext>
            </a:extLst>
          </p:cNvPr>
          <p:cNvSpPr txBox="1"/>
          <p:nvPr/>
        </p:nvSpPr>
        <p:spPr>
          <a:xfrm>
            <a:off x="1457324" y="3008629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4C1969-A927-820F-EAF5-7A1EE5BDE4AC}"/>
                  </a:ext>
                </a:extLst>
              </p:cNvPr>
              <p:cNvSpPr txBox="1"/>
              <p:nvPr/>
            </p:nvSpPr>
            <p:spPr>
              <a:xfrm>
                <a:off x="2171700" y="3313625"/>
                <a:ext cx="714851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4C1969-A927-820F-EAF5-7A1EE5BDE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313625"/>
                <a:ext cx="7148514" cy="6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714A062-E9FD-EC09-5E58-7552D729AFA5}"/>
              </a:ext>
            </a:extLst>
          </p:cNvPr>
          <p:cNvSpPr txBox="1"/>
          <p:nvPr/>
        </p:nvSpPr>
        <p:spPr>
          <a:xfrm>
            <a:off x="1457324" y="439653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A9E4AF-2D42-A22D-8BAB-82BE92AD1C89}"/>
                  </a:ext>
                </a:extLst>
              </p:cNvPr>
              <p:cNvSpPr txBox="1"/>
              <p:nvPr/>
            </p:nvSpPr>
            <p:spPr>
              <a:xfrm>
                <a:off x="2697957" y="4787115"/>
                <a:ext cx="609600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A9E4AF-2D42-A22D-8BAB-82BE92AD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957" y="4787115"/>
                <a:ext cx="6096000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49BB194-542E-1263-1E8A-D3A52CA11D23}"/>
              </a:ext>
            </a:extLst>
          </p:cNvPr>
          <p:cNvSpPr/>
          <p:nvPr/>
        </p:nvSpPr>
        <p:spPr>
          <a:xfrm>
            <a:off x="6667500" y="3152775"/>
            <a:ext cx="809625" cy="1032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53A5A9-F07A-B6A7-D455-D13365B02D15}"/>
              </a:ext>
            </a:extLst>
          </p:cNvPr>
          <p:cNvSpPr/>
          <p:nvPr/>
        </p:nvSpPr>
        <p:spPr>
          <a:xfrm>
            <a:off x="6200776" y="4540681"/>
            <a:ext cx="809625" cy="1032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32FFE-770A-CBF2-B40D-34C774ED6F0C}"/>
              </a:ext>
            </a:extLst>
          </p:cNvPr>
          <p:cNvSpPr txBox="1"/>
          <p:nvPr/>
        </p:nvSpPr>
        <p:spPr>
          <a:xfrm>
            <a:off x="8267700" y="4284957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what about these?</a:t>
            </a:r>
          </a:p>
        </p:txBody>
      </p:sp>
    </p:spTree>
    <p:extLst>
      <p:ext uri="{BB962C8B-B14F-4D97-AF65-F5344CB8AC3E}">
        <p14:creationId xmlns:p14="http://schemas.microsoft.com/office/powerpoint/2010/main" val="403085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F511-5A37-4EC6-E72C-A749A4F6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Space Derivatives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C0592E-0EFF-580A-34DF-A30299BF60B6}"/>
              </a:ext>
            </a:extLst>
          </p:cNvPr>
          <p:cNvSpPr/>
          <p:nvPr/>
        </p:nvSpPr>
        <p:spPr>
          <a:xfrm>
            <a:off x="6477001" y="1651382"/>
            <a:ext cx="619124" cy="942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F8814-C4FA-9D69-4DE5-6068DBB42FC0}"/>
                  </a:ext>
                </a:extLst>
              </p:cNvPr>
              <p:cNvSpPr txBox="1"/>
              <p:nvPr/>
            </p:nvSpPr>
            <p:spPr>
              <a:xfrm>
                <a:off x="1019175" y="3264012"/>
                <a:ext cx="9944100" cy="115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2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F8814-C4FA-9D69-4DE5-6068DBB42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3264012"/>
                <a:ext cx="9944100" cy="11538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D4620-8B9F-6014-5740-A019FB1B1032}"/>
                  </a:ext>
                </a:extLst>
              </p:cNvPr>
              <p:cNvSpPr txBox="1"/>
              <p:nvPr/>
            </p:nvSpPr>
            <p:spPr>
              <a:xfrm>
                <a:off x="2876550" y="1831479"/>
                <a:ext cx="6229350" cy="677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AD4620-8B9F-6014-5740-A019FB1B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1831479"/>
                <a:ext cx="6229350" cy="677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659E6-3933-216A-0D8D-CA0D73AE81FA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659E6-3933-216A-0D8D-CA0D73AE8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4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12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2C620-D274-4532-2209-BF462A2B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F976-DEA9-8F49-D24B-2E018F9F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Space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7A96E-413E-1BF2-A462-F1C1F893C3FF}"/>
                  </a:ext>
                </a:extLst>
              </p:cNvPr>
              <p:cNvSpPr txBox="1"/>
              <p:nvPr/>
            </p:nvSpPr>
            <p:spPr>
              <a:xfrm>
                <a:off x="714375" y="1573274"/>
                <a:ext cx="9944100" cy="888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7A96E-413E-1BF2-A462-F1C1F893C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573274"/>
                <a:ext cx="9944100" cy="8883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98BBF-6C18-57FE-FB4F-1341265FC132}"/>
                  </a:ext>
                </a:extLst>
              </p:cNvPr>
              <p:cNvSpPr txBox="1"/>
              <p:nvPr/>
            </p:nvSpPr>
            <p:spPr>
              <a:xfrm>
                <a:off x="1952625" y="3202372"/>
                <a:ext cx="8286750" cy="934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+½,   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+½,  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CA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98BBF-6C18-57FE-FB4F-1341265F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5" y="3202372"/>
                <a:ext cx="8286750" cy="93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FED36-4787-88B6-493D-3FD7D51A5A44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FED36-4787-88B6-493D-3FD7D51A5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4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32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C0A7-65D4-7209-93EC-691A7B7FC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F154-2155-534D-DACA-701519E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Space Derivatives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C2C9F1-10C9-E631-74A4-548473C5639C}"/>
              </a:ext>
            </a:extLst>
          </p:cNvPr>
          <p:cNvSpPr/>
          <p:nvPr/>
        </p:nvSpPr>
        <p:spPr>
          <a:xfrm>
            <a:off x="6819901" y="1639651"/>
            <a:ext cx="723900" cy="942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6FF39-E5BD-2983-B818-40D50748A078}"/>
                  </a:ext>
                </a:extLst>
              </p:cNvPr>
              <p:cNvSpPr txBox="1"/>
              <p:nvPr/>
            </p:nvSpPr>
            <p:spPr>
              <a:xfrm>
                <a:off x="866775" y="3200168"/>
                <a:ext cx="9944100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A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6FF39-E5BD-2983-B818-40D50748A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5" y="3200168"/>
                <a:ext cx="9944100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BEF19-F2F6-5D1B-9C8D-B7351CEB4711}"/>
                  </a:ext>
                </a:extLst>
              </p:cNvPr>
              <p:cNvSpPr txBox="1"/>
              <p:nvPr/>
            </p:nvSpPr>
            <p:spPr>
              <a:xfrm>
                <a:off x="2724150" y="1772542"/>
                <a:ext cx="6229350" cy="677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BEF19-F2F6-5D1B-9C8D-B7351CEB4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50" y="1772542"/>
                <a:ext cx="6229350" cy="677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087AA4-AD5C-B214-E229-0A0CF95B2191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087AA4-AD5C-B214-E229-0A0CF95B2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4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BD6BE8-D285-F7C6-CF81-AB95C4C502F4}"/>
                  </a:ext>
                </a:extLst>
              </p:cNvPr>
              <p:cNvSpPr txBox="1"/>
              <p:nvPr/>
            </p:nvSpPr>
            <p:spPr>
              <a:xfrm>
                <a:off x="1117600" y="6018670"/>
                <a:ext cx="581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whole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BD6BE8-D285-F7C6-CF81-AB95C4C5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6018670"/>
                <a:ext cx="5816600" cy="369332"/>
              </a:xfrm>
              <a:prstGeom prst="rect">
                <a:avLst/>
              </a:prstGeom>
              <a:blipFill>
                <a:blip r:embed="rId5"/>
                <a:stretch>
                  <a:fillRect l="-838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05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CF46-9171-EAAD-FE77-ACDF0D9B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C9FB6-1F77-566C-D1DB-E02B7260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Space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EE0DB0-2A05-7E03-643E-D57ACC3EEA9E}"/>
                  </a:ext>
                </a:extLst>
              </p:cNvPr>
              <p:cNvSpPr txBox="1"/>
              <p:nvPr/>
            </p:nvSpPr>
            <p:spPr>
              <a:xfrm>
                <a:off x="714375" y="1859024"/>
                <a:ext cx="99441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EE0DB0-2A05-7E03-643E-D57ACC3EE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859024"/>
                <a:ext cx="99441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664522-DDCF-9A5D-8BD0-4FFEBB33AC51}"/>
                  </a:ext>
                </a:extLst>
              </p:cNvPr>
              <p:cNvSpPr txBox="1"/>
              <p:nvPr/>
            </p:nvSpPr>
            <p:spPr>
              <a:xfrm>
                <a:off x="1418844" y="3255913"/>
                <a:ext cx="10203180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+½,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CA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½,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CA" sz="24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CA" sz="24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664522-DDCF-9A5D-8BD0-4FFEBB33A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44" y="3255913"/>
                <a:ext cx="10203180" cy="68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3767B0-6395-3694-001C-A11233B7B039}"/>
                  </a:ext>
                </a:extLst>
              </p:cNvPr>
              <p:cNvSpPr txBox="1"/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half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3767B0-6395-3694-001C-A11233B7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511800"/>
                <a:ext cx="5816600" cy="506870"/>
              </a:xfrm>
              <a:prstGeom prst="rect">
                <a:avLst/>
              </a:prstGeom>
              <a:blipFill>
                <a:blip r:embed="rId4"/>
                <a:stretch>
                  <a:fillRect l="-838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E92FC-02CA-4037-C786-16D0247B77BB}"/>
                  </a:ext>
                </a:extLst>
              </p:cNvPr>
              <p:cNvSpPr txBox="1"/>
              <p:nvPr/>
            </p:nvSpPr>
            <p:spPr>
              <a:xfrm>
                <a:off x="1117600" y="6018670"/>
                <a:ext cx="581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dirty="0"/>
                  <a:t> at “</a:t>
                </a:r>
                <a:r>
                  <a:rPr lang="en-CA" b="1" dirty="0"/>
                  <a:t>whole</a:t>
                </a:r>
                <a:r>
                  <a:rPr lang="en-CA" dirty="0"/>
                  <a:t> space steps”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E92FC-02CA-4037-C786-16D0247B7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6018670"/>
                <a:ext cx="5816600" cy="369332"/>
              </a:xfrm>
              <a:prstGeom prst="rect">
                <a:avLst/>
              </a:prstGeom>
              <a:blipFill>
                <a:blip r:embed="rId5"/>
                <a:stretch>
                  <a:fillRect l="-838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1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6F33-08E7-3097-E790-74EFB0D5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B24C-31D8-52C8-15F8-D4930DE5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Finite Difference Time Domain</a:t>
            </a:r>
          </a:p>
          <a:p>
            <a:r>
              <a:rPr lang="en-CA" dirty="0"/>
              <a:t>Solves Maxwell’s equations using finite differences</a:t>
            </a:r>
          </a:p>
        </p:txBody>
      </p:sp>
      <p:pic>
        <p:nvPicPr>
          <p:cNvPr id="2050" name="Picture 2" descr="Antenna Definitions - Maxwell's Equations">
            <a:extLst>
              <a:ext uri="{FF2B5EF4-FFF2-40B4-BE49-F238E27FC236}">
                <a16:creationId xmlns:a16="http://schemas.microsoft.com/office/drawing/2014/main" id="{4A442341-2823-6B51-7E6E-4EBD91F11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43"/>
          <a:stretch/>
        </p:blipFill>
        <p:spPr bwMode="auto">
          <a:xfrm>
            <a:off x="5031773" y="3429000"/>
            <a:ext cx="2128454" cy="2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4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AEBDD-6729-E274-00EE-A268057F8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15E3-95B3-2F8D-3EA2-28735D4B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1"/>
            <a:ext cx="10515600" cy="1325563"/>
          </a:xfrm>
        </p:spPr>
        <p:txBody>
          <a:bodyPr/>
          <a:lstStyle/>
          <a:p>
            <a:r>
              <a:rPr lang="en-CA" dirty="0"/>
              <a:t>Index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E0BC19-86F5-0A26-BA87-9CF8E71FC0EE}"/>
                  </a:ext>
                </a:extLst>
              </p:cNvPr>
              <p:cNvSpPr txBox="1"/>
              <p:nvPr/>
            </p:nvSpPr>
            <p:spPr>
              <a:xfrm>
                <a:off x="1333500" y="2906973"/>
                <a:ext cx="41275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+½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E0BC19-86F5-0A26-BA87-9CF8E71FC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2906973"/>
                <a:ext cx="4127500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F3A3E-AC8D-1409-D48B-5B079E4A7C0F}"/>
                  </a:ext>
                </a:extLst>
              </p:cNvPr>
              <p:cNvSpPr txBox="1"/>
              <p:nvPr/>
            </p:nvSpPr>
            <p:spPr>
              <a:xfrm>
                <a:off x="1076325" y="1729229"/>
                <a:ext cx="5905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Since we are updating at space-steps,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b="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F3A3E-AC8D-1409-D48B-5B079E4A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1729229"/>
                <a:ext cx="5905500" cy="369332"/>
              </a:xfrm>
              <a:prstGeom prst="rect">
                <a:avLst/>
              </a:prstGeom>
              <a:blipFill>
                <a:blip r:embed="rId3"/>
                <a:stretch>
                  <a:fillRect l="-930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A8D58-7A72-F8F7-605B-ACC45CDA59C0}"/>
                  </a:ext>
                </a:extLst>
              </p:cNvPr>
              <p:cNvSpPr txBox="1"/>
              <p:nvPr/>
            </p:nvSpPr>
            <p:spPr>
              <a:xfrm>
                <a:off x="1333500" y="2318101"/>
                <a:ext cx="4127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A8D58-7A72-F8F7-605B-ACC45CDA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2318101"/>
                <a:ext cx="41275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17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E8F46-BEDD-A821-51F9-F2B33854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77F0-B7C7-A051-9F2E-BCF5DFF4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1"/>
            <a:ext cx="10515600" cy="1325563"/>
          </a:xfrm>
        </p:spPr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1CA2B0-F878-67D0-4FE0-953D998AB6C3}"/>
                  </a:ext>
                </a:extLst>
              </p:cNvPr>
              <p:cNvSpPr txBox="1"/>
              <p:nvPr/>
            </p:nvSpPr>
            <p:spPr>
              <a:xfrm>
                <a:off x="2252662" y="2791752"/>
                <a:ext cx="12658725" cy="1654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CA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+½,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+½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½,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+½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r>
                  <a:rPr lang="en-CA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+½,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+½</m:t>
                                </m:r>
                              </m:e>
                            </m:d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−½,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−½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1CA2B0-F878-67D0-4FE0-953D998A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62" y="2791752"/>
                <a:ext cx="12658725" cy="16541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808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C606-B4A8-6DDD-C6F6-A741E1D9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FDTD Simulation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B0EB-5B3E-CE07-BB34-AB169810749C}"/>
              </a:ext>
            </a:extLst>
          </p:cNvPr>
          <p:cNvSpPr/>
          <p:nvPr/>
        </p:nvSpPr>
        <p:spPr>
          <a:xfrm>
            <a:off x="2095500" y="3214687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202835-B37A-1244-2DDB-FEA411505B65}"/>
              </a:ext>
            </a:extLst>
          </p:cNvPr>
          <p:cNvCxnSpPr>
            <a:cxnSpLocks/>
          </p:cNvCxnSpPr>
          <p:nvPr/>
        </p:nvCxnSpPr>
        <p:spPr>
          <a:xfrm>
            <a:off x="253174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E06D0B-CF7B-BA6D-981D-3137BDFA5356}"/>
              </a:ext>
            </a:extLst>
          </p:cNvPr>
          <p:cNvCxnSpPr>
            <a:cxnSpLocks/>
          </p:cNvCxnSpPr>
          <p:nvPr/>
        </p:nvCxnSpPr>
        <p:spPr>
          <a:xfrm>
            <a:off x="297370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C3758-5CAC-7CE2-A79D-4FA155B399E8}"/>
              </a:ext>
            </a:extLst>
          </p:cNvPr>
          <p:cNvCxnSpPr>
            <a:cxnSpLocks/>
          </p:cNvCxnSpPr>
          <p:nvPr/>
        </p:nvCxnSpPr>
        <p:spPr>
          <a:xfrm>
            <a:off x="343852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B91E6B-F2A8-485D-47B3-8A509F9F3867}"/>
              </a:ext>
            </a:extLst>
          </p:cNvPr>
          <p:cNvCxnSpPr>
            <a:cxnSpLocks/>
          </p:cNvCxnSpPr>
          <p:nvPr/>
        </p:nvCxnSpPr>
        <p:spPr>
          <a:xfrm>
            <a:off x="388810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BA48A2-E6B6-868A-2B64-84A6473B34D0}"/>
              </a:ext>
            </a:extLst>
          </p:cNvPr>
          <p:cNvCxnSpPr>
            <a:cxnSpLocks/>
          </p:cNvCxnSpPr>
          <p:nvPr/>
        </p:nvCxnSpPr>
        <p:spPr>
          <a:xfrm>
            <a:off x="435292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9DCE77-BC5E-2DD2-E85A-63518384A178}"/>
              </a:ext>
            </a:extLst>
          </p:cNvPr>
          <p:cNvCxnSpPr>
            <a:cxnSpLocks/>
          </p:cNvCxnSpPr>
          <p:nvPr/>
        </p:nvCxnSpPr>
        <p:spPr>
          <a:xfrm>
            <a:off x="483298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C76C92-8C06-7BB9-5960-1D7AEF4CD6DE}"/>
              </a:ext>
            </a:extLst>
          </p:cNvPr>
          <p:cNvCxnSpPr>
            <a:cxnSpLocks/>
          </p:cNvCxnSpPr>
          <p:nvPr/>
        </p:nvCxnSpPr>
        <p:spPr>
          <a:xfrm>
            <a:off x="531304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58753-DB90-5C02-85B0-23878D5A826D}"/>
              </a:ext>
            </a:extLst>
          </p:cNvPr>
          <p:cNvCxnSpPr>
            <a:cxnSpLocks/>
          </p:cNvCxnSpPr>
          <p:nvPr/>
        </p:nvCxnSpPr>
        <p:spPr>
          <a:xfrm>
            <a:off x="578548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249DBF-1A5E-77A5-1A68-6BB18550ECA5}"/>
              </a:ext>
            </a:extLst>
          </p:cNvPr>
          <p:cNvCxnSpPr>
            <a:cxnSpLocks/>
          </p:cNvCxnSpPr>
          <p:nvPr/>
        </p:nvCxnSpPr>
        <p:spPr>
          <a:xfrm>
            <a:off x="625030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74C651-10C8-872E-3C66-BB4E63111E60}"/>
              </a:ext>
            </a:extLst>
          </p:cNvPr>
          <p:cNvCxnSpPr>
            <a:cxnSpLocks/>
          </p:cNvCxnSpPr>
          <p:nvPr/>
        </p:nvCxnSpPr>
        <p:spPr>
          <a:xfrm>
            <a:off x="673036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E7C4B7-F162-5D88-D83E-FA23A3D0FF4A}"/>
              </a:ext>
            </a:extLst>
          </p:cNvPr>
          <p:cNvCxnSpPr>
            <a:cxnSpLocks/>
          </p:cNvCxnSpPr>
          <p:nvPr/>
        </p:nvCxnSpPr>
        <p:spPr>
          <a:xfrm>
            <a:off x="721042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69C3B-BEE6-3F9F-5DD0-38D898C5FC6F}"/>
              </a:ext>
            </a:extLst>
          </p:cNvPr>
          <p:cNvCxnSpPr>
            <a:cxnSpLocks/>
          </p:cNvCxnSpPr>
          <p:nvPr/>
        </p:nvCxnSpPr>
        <p:spPr>
          <a:xfrm>
            <a:off x="767524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7DBEE3-C1DB-7510-32FC-29EF0D024ECD}"/>
              </a:ext>
            </a:extLst>
          </p:cNvPr>
          <p:cNvCxnSpPr>
            <a:cxnSpLocks/>
          </p:cNvCxnSpPr>
          <p:nvPr/>
        </p:nvCxnSpPr>
        <p:spPr>
          <a:xfrm>
            <a:off x="814006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BABFDF-7D9C-B53E-7A60-47A7FA487052}"/>
              </a:ext>
            </a:extLst>
          </p:cNvPr>
          <p:cNvCxnSpPr>
            <a:cxnSpLocks/>
          </p:cNvCxnSpPr>
          <p:nvPr/>
        </p:nvCxnSpPr>
        <p:spPr>
          <a:xfrm>
            <a:off x="862012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1ED06-DDAE-4D8C-5B34-E1E3901D1C45}"/>
              </a:ext>
            </a:extLst>
          </p:cNvPr>
          <p:cNvCxnSpPr>
            <a:cxnSpLocks/>
          </p:cNvCxnSpPr>
          <p:nvPr/>
        </p:nvCxnSpPr>
        <p:spPr>
          <a:xfrm>
            <a:off x="9100185" y="3212782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22605C-3E16-D1F8-105C-3ABF69A901BA}"/>
                  </a:ext>
                </a:extLst>
              </p:cNvPr>
              <p:cNvSpPr txBox="1"/>
              <p:nvPr/>
            </p:nvSpPr>
            <p:spPr>
              <a:xfrm>
                <a:off x="1691642" y="364331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22605C-3E16-D1F8-105C-3ABF69A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2" y="3643312"/>
                <a:ext cx="794384" cy="276999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E085E9-DCD3-60F7-2B08-05F9E613E7AA}"/>
                  </a:ext>
                </a:extLst>
              </p:cNvPr>
              <p:cNvSpPr txBox="1"/>
              <p:nvPr/>
            </p:nvSpPr>
            <p:spPr>
              <a:xfrm>
                <a:off x="2144557" y="362674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E085E9-DCD3-60F7-2B08-05F9E613E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57" y="3626745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0C07B-4E1A-DDA9-3B6C-928A02B9C917}"/>
                  </a:ext>
                </a:extLst>
              </p:cNvPr>
              <p:cNvSpPr txBox="1"/>
              <p:nvPr/>
            </p:nvSpPr>
            <p:spPr>
              <a:xfrm>
                <a:off x="2557228" y="362922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0C07B-4E1A-DDA9-3B6C-928A02B9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28" y="3629228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D9E46-5208-16EC-CE17-9CA678624830}"/>
                  </a:ext>
                </a:extLst>
              </p:cNvPr>
              <p:cNvSpPr txBox="1"/>
              <p:nvPr/>
            </p:nvSpPr>
            <p:spPr>
              <a:xfrm>
                <a:off x="3041094" y="3633787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D9E46-5208-16EC-CE17-9CA678624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094" y="3633787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A1A811-39A0-3DBF-10B4-D2486FEA1EFD}"/>
                  </a:ext>
                </a:extLst>
              </p:cNvPr>
              <p:cNvSpPr txBox="1"/>
              <p:nvPr/>
            </p:nvSpPr>
            <p:spPr>
              <a:xfrm>
                <a:off x="3472815" y="362674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A1A811-39A0-3DBF-10B4-D2486FEA1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15" y="3626745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ABD66F-CD57-A0F7-D847-985485812F01}"/>
                  </a:ext>
                </a:extLst>
              </p:cNvPr>
              <p:cNvSpPr txBox="1"/>
              <p:nvPr/>
            </p:nvSpPr>
            <p:spPr>
              <a:xfrm>
                <a:off x="3945973" y="3633787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ABD66F-CD57-A0F7-D847-985485812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73" y="3633787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4402EE-1AEA-18CC-1C51-035595B48C79}"/>
                  </a:ext>
                </a:extLst>
              </p:cNvPr>
              <p:cNvSpPr txBox="1"/>
              <p:nvPr/>
            </p:nvSpPr>
            <p:spPr>
              <a:xfrm>
                <a:off x="5725597" y="364331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4402EE-1AEA-18CC-1C51-035595B4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97" y="3643312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46597-CDDC-7EA2-1D00-9A5A12C084BA}"/>
                  </a:ext>
                </a:extLst>
              </p:cNvPr>
              <p:cNvSpPr txBox="1"/>
              <p:nvPr/>
            </p:nvSpPr>
            <p:spPr>
              <a:xfrm>
                <a:off x="8702993" y="364331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46597-CDDC-7EA2-1D00-9A5A12C0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93" y="3643312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083717-19F9-5729-349F-9CEEC246870B}"/>
                  </a:ext>
                </a:extLst>
              </p:cNvPr>
              <p:cNvSpPr txBox="1"/>
              <p:nvPr/>
            </p:nvSpPr>
            <p:spPr>
              <a:xfrm>
                <a:off x="9265921" y="364331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083717-19F9-5729-349F-9CEEC2468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921" y="3643312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6CA12C-4334-F892-FF94-B3B4A9194DFF}"/>
              </a:ext>
            </a:extLst>
          </p:cNvPr>
          <p:cNvCxnSpPr>
            <a:cxnSpLocks/>
          </p:cNvCxnSpPr>
          <p:nvPr/>
        </p:nvCxnSpPr>
        <p:spPr>
          <a:xfrm>
            <a:off x="6730365" y="3758588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2B694-DFF1-ACE3-0795-79F8483FBD9C}"/>
                  </a:ext>
                </a:extLst>
              </p:cNvPr>
              <p:cNvSpPr txBox="1"/>
              <p:nvPr/>
            </p:nvSpPr>
            <p:spPr>
              <a:xfrm>
                <a:off x="6724352" y="3758588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62B694-DFF1-ACE3-0795-79F8483FB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352" y="3758588"/>
                <a:ext cx="277892" cy="369332"/>
              </a:xfrm>
              <a:prstGeom prst="rect">
                <a:avLst/>
              </a:prstGeom>
              <a:blipFill>
                <a:blip r:embed="rId11"/>
                <a:stretch>
                  <a:fillRect l="-4348" r="-67391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82C35-D6E7-3573-3E0A-B2A3F10932D9}"/>
                  </a:ext>
                </a:extLst>
              </p:cNvPr>
              <p:cNvSpPr txBox="1"/>
              <p:nvPr/>
            </p:nvSpPr>
            <p:spPr>
              <a:xfrm>
                <a:off x="1896907" y="288626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82C35-D6E7-3573-3E0A-B2A3F109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907" y="2886265"/>
                <a:ext cx="794384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728970-DEA9-1602-CC84-686F6D3DD3DD}"/>
                  </a:ext>
                </a:extLst>
              </p:cNvPr>
              <p:cNvSpPr txBox="1"/>
              <p:nvPr/>
            </p:nvSpPr>
            <p:spPr>
              <a:xfrm>
                <a:off x="2337322" y="287798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728970-DEA9-1602-CC84-686F6D3DD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22" y="2877982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9D7B9B-83A4-652A-56F3-C41184C6B0CC}"/>
                  </a:ext>
                </a:extLst>
              </p:cNvPr>
              <p:cNvSpPr txBox="1"/>
              <p:nvPr/>
            </p:nvSpPr>
            <p:spPr>
              <a:xfrm>
                <a:off x="2780955" y="287798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9D7B9B-83A4-652A-56F3-C41184C6B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955" y="2877982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F47774-3800-B548-E284-9499FAC7DB61}"/>
                  </a:ext>
                </a:extLst>
              </p:cNvPr>
              <p:cNvSpPr txBox="1"/>
              <p:nvPr/>
            </p:nvSpPr>
            <p:spPr>
              <a:xfrm>
                <a:off x="3267811" y="287798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F47774-3800-B548-E284-9499FAC7D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811" y="2877982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9BA53C-F8B9-11CF-688F-220DA033FDCF}"/>
                  </a:ext>
                </a:extLst>
              </p:cNvPr>
              <p:cNvSpPr txBox="1"/>
              <p:nvPr/>
            </p:nvSpPr>
            <p:spPr>
              <a:xfrm>
                <a:off x="3709539" y="287798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9BA53C-F8B9-11CF-688F-220DA033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39" y="2877982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A55A0F-4BA6-633F-0588-712F63969DAD}"/>
                  </a:ext>
                </a:extLst>
              </p:cNvPr>
              <p:cNvSpPr txBox="1"/>
              <p:nvPr/>
            </p:nvSpPr>
            <p:spPr>
              <a:xfrm>
                <a:off x="5698808" y="287798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A55A0F-4BA6-633F-0588-712F63969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08" y="2877981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F8850D-BA97-B530-9908-590BE49BF004}"/>
                  </a:ext>
                </a:extLst>
              </p:cNvPr>
              <p:cNvSpPr txBox="1"/>
              <p:nvPr/>
            </p:nvSpPr>
            <p:spPr>
              <a:xfrm>
                <a:off x="8751686" y="2886265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F8850D-BA97-B530-9908-590BE49B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686" y="2886265"/>
                <a:ext cx="1118231" cy="276999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C49E76-685C-D991-931E-90A0E6321665}"/>
              </a:ext>
            </a:extLst>
          </p:cNvPr>
          <p:cNvCxnSpPr>
            <a:cxnSpLocks/>
          </p:cNvCxnSpPr>
          <p:nvPr/>
        </p:nvCxnSpPr>
        <p:spPr>
          <a:xfrm>
            <a:off x="2305373" y="315498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F89D13-0DE1-203D-4EB4-46988C1D1504}"/>
              </a:ext>
            </a:extLst>
          </p:cNvPr>
          <p:cNvCxnSpPr>
            <a:cxnSpLocks/>
          </p:cNvCxnSpPr>
          <p:nvPr/>
        </p:nvCxnSpPr>
        <p:spPr>
          <a:xfrm>
            <a:off x="2753048" y="315498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0D051C-0D95-FC7D-FD0F-EAC4848ACE87}"/>
              </a:ext>
            </a:extLst>
          </p:cNvPr>
          <p:cNvCxnSpPr>
            <a:cxnSpLocks/>
          </p:cNvCxnSpPr>
          <p:nvPr/>
        </p:nvCxnSpPr>
        <p:spPr>
          <a:xfrm>
            <a:off x="3207073" y="3163264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A8B6F5-360F-ADCB-68F7-96ADE6976C09}"/>
              </a:ext>
            </a:extLst>
          </p:cNvPr>
          <p:cNvCxnSpPr>
            <a:cxnSpLocks/>
          </p:cNvCxnSpPr>
          <p:nvPr/>
        </p:nvCxnSpPr>
        <p:spPr>
          <a:xfrm>
            <a:off x="3654748" y="3163264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F2D717-18D0-E910-B077-304F05220FE4}"/>
              </a:ext>
            </a:extLst>
          </p:cNvPr>
          <p:cNvCxnSpPr>
            <a:cxnSpLocks/>
          </p:cNvCxnSpPr>
          <p:nvPr/>
        </p:nvCxnSpPr>
        <p:spPr>
          <a:xfrm>
            <a:off x="4132454" y="3163264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9B23B1-0ACB-82B3-64A8-39C2CB011017}"/>
              </a:ext>
            </a:extLst>
          </p:cNvPr>
          <p:cNvCxnSpPr>
            <a:cxnSpLocks/>
          </p:cNvCxnSpPr>
          <p:nvPr/>
        </p:nvCxnSpPr>
        <p:spPr>
          <a:xfrm>
            <a:off x="4580129" y="3163264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AA3A06-4D88-6718-FD41-EC2D24A47B7A}"/>
              </a:ext>
            </a:extLst>
          </p:cNvPr>
          <p:cNvCxnSpPr>
            <a:cxnSpLocks/>
          </p:cNvCxnSpPr>
          <p:nvPr/>
        </p:nvCxnSpPr>
        <p:spPr>
          <a:xfrm>
            <a:off x="9320326" y="315360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50FF297-3B99-4CEB-6BFD-4D3CC9A78201}"/>
              </a:ext>
            </a:extLst>
          </p:cNvPr>
          <p:cNvSpPr txBox="1"/>
          <p:nvPr/>
        </p:nvSpPr>
        <p:spPr>
          <a:xfrm>
            <a:off x="1058676" y="1730336"/>
            <a:ext cx="320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1D Grid, with half-cells</a:t>
            </a:r>
          </a:p>
        </p:txBody>
      </p:sp>
    </p:spTree>
    <p:extLst>
      <p:ext uri="{BB962C8B-B14F-4D97-AF65-F5344CB8AC3E}">
        <p14:creationId xmlns:p14="http://schemas.microsoft.com/office/powerpoint/2010/main" val="308980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453E9-CF34-7B6B-D12D-8E7FB086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6B8-97B4-CBDF-F8D9-1EE1E5B0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E0EB52-F312-7BD0-312F-DB71EE9B345D}"/>
                  </a:ext>
                </a:extLst>
              </p:cNvPr>
              <p:cNvSpPr txBox="1"/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E0EB52-F312-7BD0-312F-DB71EE9B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blipFill>
                <a:blip r:embed="rId2"/>
                <a:stretch>
                  <a:fillRect b="-55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4A5248-658A-CCD2-AF64-E5E771DD4DD6}"/>
              </a:ext>
            </a:extLst>
          </p:cNvPr>
          <p:cNvCxnSpPr/>
          <p:nvPr/>
        </p:nvCxnSpPr>
        <p:spPr>
          <a:xfrm>
            <a:off x="4267200" y="37676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F93B94-56E9-0BD2-96EA-D369CA9286F5}"/>
              </a:ext>
            </a:extLst>
          </p:cNvPr>
          <p:cNvCxnSpPr/>
          <p:nvPr/>
        </p:nvCxnSpPr>
        <p:spPr>
          <a:xfrm>
            <a:off x="4267200" y="4224884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252CA-0D2C-2B1B-832F-1642AAB0C47C}"/>
              </a:ext>
            </a:extLst>
          </p:cNvPr>
          <p:cNvCxnSpPr/>
          <p:nvPr/>
        </p:nvCxnSpPr>
        <p:spPr>
          <a:xfrm>
            <a:off x="4267200" y="46820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7F1B4B-3AD2-0032-01D5-D23ECD804360}"/>
              </a:ext>
            </a:extLst>
          </p:cNvPr>
          <p:cNvCxnSpPr/>
          <p:nvPr/>
        </p:nvCxnSpPr>
        <p:spPr>
          <a:xfrm>
            <a:off x="4267200" y="5110709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850ADD-7263-7CF6-90F1-26820DACC3F8}"/>
              </a:ext>
            </a:extLst>
          </p:cNvPr>
          <p:cNvCxnSpPr/>
          <p:nvPr/>
        </p:nvCxnSpPr>
        <p:spPr>
          <a:xfrm>
            <a:off x="4267200" y="5567909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362213-8492-6A86-876A-10F0AD906CB0}"/>
                  </a:ext>
                </a:extLst>
              </p:cNvPr>
              <p:cNvSpPr txBox="1"/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362213-8492-6A86-876A-10F0AD906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966F45-7539-52AE-99A2-47E6FDD4EB82}"/>
                  </a:ext>
                </a:extLst>
              </p:cNvPr>
              <p:cNvSpPr txBox="1"/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966F45-7539-52AE-99A2-47E6FDD4E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754FE1-EB77-FAEE-3044-62898134EF76}"/>
                  </a:ext>
                </a:extLst>
              </p:cNvPr>
              <p:cNvSpPr txBox="1"/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754FE1-EB77-FAEE-3044-62898134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255E48-6486-4C28-9D54-E97DAF832967}"/>
                  </a:ext>
                </a:extLst>
              </p:cNvPr>
              <p:cNvSpPr txBox="1"/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255E48-6486-4C28-9D54-E97DAF832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218E56-145A-07AC-3B06-1C4A6448BA61}"/>
                  </a:ext>
                </a:extLst>
              </p:cNvPr>
              <p:cNvSpPr txBox="1"/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218E56-145A-07AC-3B06-1C4A6448B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C7DB65-EDAE-883B-C513-E8E63D5C8855}"/>
              </a:ext>
            </a:extLst>
          </p:cNvPr>
          <p:cNvCxnSpPr/>
          <p:nvPr/>
        </p:nvCxnSpPr>
        <p:spPr>
          <a:xfrm flipV="1">
            <a:off x="2638425" y="3753229"/>
            <a:ext cx="0" cy="1534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93D552-098F-1100-31E5-4850BA140ED6}"/>
                  </a:ext>
                </a:extLst>
              </p:cNvPr>
              <p:cNvSpPr txBox="1"/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93D552-098F-1100-31E5-4850BA140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EE108A-E2D9-F21A-71FF-252AB91F9ED3}"/>
              </a:ext>
            </a:extLst>
          </p:cNvPr>
          <p:cNvCxnSpPr>
            <a:cxnSpLocks/>
          </p:cNvCxnSpPr>
          <p:nvPr/>
        </p:nvCxnSpPr>
        <p:spPr>
          <a:xfrm>
            <a:off x="3469476" y="6483038"/>
            <a:ext cx="1743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A1E368-FF21-E7AB-6465-FCE68BFA82AD}"/>
                  </a:ext>
                </a:extLst>
              </p:cNvPr>
              <p:cNvSpPr txBox="1"/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A1E368-FF21-E7AB-6465-FCE68BFA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C06A02-371D-6F19-DEE6-6597AA4C9E30}"/>
              </a:ext>
            </a:extLst>
          </p:cNvPr>
          <p:cNvCxnSpPr>
            <a:cxnSpLocks/>
          </p:cNvCxnSpPr>
          <p:nvPr/>
        </p:nvCxnSpPr>
        <p:spPr>
          <a:xfrm>
            <a:off x="48482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82D729-A701-A021-5926-C4A81893086C}"/>
              </a:ext>
            </a:extLst>
          </p:cNvPr>
          <p:cNvCxnSpPr>
            <a:cxnSpLocks/>
          </p:cNvCxnSpPr>
          <p:nvPr/>
        </p:nvCxnSpPr>
        <p:spPr>
          <a:xfrm>
            <a:off x="642937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4EA862-0A67-A248-8225-AC91DE7AD2DD}"/>
              </a:ext>
            </a:extLst>
          </p:cNvPr>
          <p:cNvCxnSpPr>
            <a:cxnSpLocks/>
          </p:cNvCxnSpPr>
          <p:nvPr/>
        </p:nvCxnSpPr>
        <p:spPr>
          <a:xfrm>
            <a:off x="80486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E4D570-253B-C2DE-50F9-5F5195BC8F21}"/>
                  </a:ext>
                </a:extLst>
              </p:cNvPr>
              <p:cNvSpPr txBox="1"/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E4D570-253B-C2DE-50F9-5F5195BC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84CF58-ECBF-3287-F23B-DCC404F11AA6}"/>
                  </a:ext>
                </a:extLst>
              </p:cNvPr>
              <p:cNvSpPr txBox="1"/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84CF58-ECBF-3287-F23B-DCC404F11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01A51-9872-30C1-1A5C-430BD359D831}"/>
                  </a:ext>
                </a:extLst>
              </p:cNvPr>
              <p:cNvSpPr txBox="1"/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01A51-9872-30C1-1A5C-430BD359D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2C7E59AA-7856-A4D0-3BCE-931C286D2E6D}"/>
              </a:ext>
            </a:extLst>
          </p:cNvPr>
          <p:cNvSpPr/>
          <p:nvPr/>
        </p:nvSpPr>
        <p:spPr>
          <a:xfrm>
            <a:off x="6357937" y="3683574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BEDCC90-6AB4-6AF0-A59F-35AF566F3E15}"/>
              </a:ext>
            </a:extLst>
          </p:cNvPr>
          <p:cNvSpPr/>
          <p:nvPr/>
        </p:nvSpPr>
        <p:spPr>
          <a:xfrm>
            <a:off x="4767262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A9E322-2CDA-7904-5321-8CF84FE7504E}"/>
              </a:ext>
            </a:extLst>
          </p:cNvPr>
          <p:cNvSpPr/>
          <p:nvPr/>
        </p:nvSpPr>
        <p:spPr>
          <a:xfrm>
            <a:off x="7967661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31A3F6-2160-FD11-3713-10A6FB83D731}"/>
              </a:ext>
            </a:extLst>
          </p:cNvPr>
          <p:cNvSpPr/>
          <p:nvPr/>
        </p:nvSpPr>
        <p:spPr>
          <a:xfrm>
            <a:off x="5572149" y="415335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59F2AA-6340-02EE-998C-C55C25E607AD}"/>
              </a:ext>
            </a:extLst>
          </p:cNvPr>
          <p:cNvSpPr/>
          <p:nvPr/>
        </p:nvSpPr>
        <p:spPr>
          <a:xfrm>
            <a:off x="7162825" y="414233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BFCB1A-05A9-7656-0BE1-367B7407A750}"/>
              </a:ext>
            </a:extLst>
          </p:cNvPr>
          <p:cNvSpPr/>
          <p:nvPr/>
        </p:nvSpPr>
        <p:spPr>
          <a:xfrm>
            <a:off x="5572101" y="502816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33A69D-855A-0880-3B6A-118ACC1DE086}"/>
              </a:ext>
            </a:extLst>
          </p:cNvPr>
          <p:cNvSpPr/>
          <p:nvPr/>
        </p:nvSpPr>
        <p:spPr>
          <a:xfrm>
            <a:off x="7162777" y="501714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F07A9B-9EEA-E540-9FD8-9E208D5E1CC9}"/>
              </a:ext>
            </a:extLst>
          </p:cNvPr>
          <p:cNvSpPr/>
          <p:nvPr/>
        </p:nvSpPr>
        <p:spPr>
          <a:xfrm>
            <a:off x="6357938" y="45967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7EBAFB7-AB9A-7742-BB65-88154795C1E2}"/>
              </a:ext>
            </a:extLst>
          </p:cNvPr>
          <p:cNvSpPr/>
          <p:nvPr/>
        </p:nvSpPr>
        <p:spPr>
          <a:xfrm>
            <a:off x="4767263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BF0C01-32E2-9CE1-C25E-EE5CC36EDBEA}"/>
              </a:ext>
            </a:extLst>
          </p:cNvPr>
          <p:cNvSpPr/>
          <p:nvPr/>
        </p:nvSpPr>
        <p:spPr>
          <a:xfrm>
            <a:off x="7967662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D54181-704B-1CB4-B3C6-E841DC05264E}"/>
              </a:ext>
            </a:extLst>
          </p:cNvPr>
          <p:cNvSpPr/>
          <p:nvPr/>
        </p:nvSpPr>
        <p:spPr>
          <a:xfrm>
            <a:off x="6357938" y="55015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DD8A5E-5FBC-C907-88A8-86C09B0FFC18}"/>
              </a:ext>
            </a:extLst>
          </p:cNvPr>
          <p:cNvSpPr/>
          <p:nvPr/>
        </p:nvSpPr>
        <p:spPr>
          <a:xfrm>
            <a:off x="4767263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6F8290C-2738-1EBE-AF54-92793F7D05AC}"/>
              </a:ext>
            </a:extLst>
          </p:cNvPr>
          <p:cNvSpPr/>
          <p:nvPr/>
        </p:nvSpPr>
        <p:spPr>
          <a:xfrm>
            <a:off x="7967662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D3BCA35-CBB1-ED20-AA29-69321B6AA164}"/>
              </a:ext>
            </a:extLst>
          </p:cNvPr>
          <p:cNvSpPr/>
          <p:nvPr/>
        </p:nvSpPr>
        <p:spPr>
          <a:xfrm>
            <a:off x="9524999" y="3608482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002493F-56A1-55B0-A187-549F3474D05B}"/>
              </a:ext>
            </a:extLst>
          </p:cNvPr>
          <p:cNvSpPr/>
          <p:nvPr/>
        </p:nvSpPr>
        <p:spPr>
          <a:xfrm>
            <a:off x="9525000" y="4082142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68EAB9-9114-885C-797D-135FD6CFA507}"/>
                  </a:ext>
                </a:extLst>
              </p:cNvPr>
              <p:cNvSpPr txBox="1"/>
              <p:nvPr/>
            </p:nvSpPr>
            <p:spPr>
              <a:xfrm>
                <a:off x="9696449" y="3915618"/>
                <a:ext cx="4953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68EAB9-9114-885C-797D-135FD6CF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49" y="3915618"/>
                <a:ext cx="495301" cy="461665"/>
              </a:xfrm>
              <a:prstGeom prst="rect">
                <a:avLst/>
              </a:prstGeom>
              <a:blipFill>
                <a:blip r:embed="rId1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F903BD-0274-8533-B2FF-F7EFD4CE359E}"/>
                  </a:ext>
                </a:extLst>
              </p:cNvPr>
              <p:cNvSpPr txBox="1"/>
              <p:nvPr/>
            </p:nvSpPr>
            <p:spPr>
              <a:xfrm>
                <a:off x="9396411" y="3437294"/>
                <a:ext cx="10953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F903BD-0274-8533-B2FF-F7EFD4CE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411" y="3437294"/>
                <a:ext cx="109537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D74DA1C-B591-AA9D-93FC-738C3156440A}"/>
                  </a:ext>
                </a:extLst>
              </p:cNvPr>
              <p:cNvSpPr txBox="1"/>
              <p:nvPr/>
            </p:nvSpPr>
            <p:spPr>
              <a:xfrm>
                <a:off x="5019675" y="5600364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D74DA1C-B591-AA9D-93FC-738C3156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75" y="5600364"/>
                <a:ext cx="125730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1622D90-6021-34DD-5D4B-E7AF4BB1CF57}"/>
                  </a:ext>
                </a:extLst>
              </p:cNvPr>
              <p:cNvSpPr txBox="1"/>
              <p:nvPr/>
            </p:nvSpPr>
            <p:spPr>
              <a:xfrm>
                <a:off x="6655594" y="5610009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1622D90-6021-34DD-5D4B-E7AF4BB1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94" y="5610009"/>
                <a:ext cx="12573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AB84C92-2AB7-508D-6334-573B30B6A9FC}"/>
              </a:ext>
            </a:extLst>
          </p:cNvPr>
          <p:cNvCxnSpPr>
            <a:cxnSpLocks/>
            <a:stCxn id="99" idx="0"/>
          </p:cNvCxnSpPr>
          <p:nvPr/>
        </p:nvCxnSpPr>
        <p:spPr>
          <a:xfrm flipV="1">
            <a:off x="5648325" y="3381921"/>
            <a:ext cx="0" cy="221844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4E93AAA-283D-73C9-FB29-F25053140652}"/>
              </a:ext>
            </a:extLst>
          </p:cNvPr>
          <p:cNvCxnSpPr>
            <a:cxnSpLocks/>
          </p:cNvCxnSpPr>
          <p:nvPr/>
        </p:nvCxnSpPr>
        <p:spPr>
          <a:xfrm flipV="1">
            <a:off x="7243739" y="3391566"/>
            <a:ext cx="0" cy="221844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C1A8-27BB-06AF-33BD-08174E46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0D5E-C3CC-76E8-7F8B-BC7FEAD8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B6BB8-01D7-9DAE-25E3-2007720B6D6B}"/>
                  </a:ext>
                </a:extLst>
              </p:cNvPr>
              <p:cNvSpPr txBox="1"/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B6BB8-01D7-9DAE-25E3-2007720B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blipFill>
                <a:blip r:embed="rId2"/>
                <a:stretch>
                  <a:fillRect b="-55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160FE2-BABB-345E-3A67-F9BD3AB14D85}"/>
              </a:ext>
            </a:extLst>
          </p:cNvPr>
          <p:cNvCxnSpPr/>
          <p:nvPr/>
        </p:nvCxnSpPr>
        <p:spPr>
          <a:xfrm>
            <a:off x="4267200" y="37676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EC2C08-58DE-EA39-4459-FB92FB92938A}"/>
              </a:ext>
            </a:extLst>
          </p:cNvPr>
          <p:cNvCxnSpPr/>
          <p:nvPr/>
        </p:nvCxnSpPr>
        <p:spPr>
          <a:xfrm>
            <a:off x="4267200" y="4224884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264B7A-AF06-1556-D2B7-4E0D613D2453}"/>
              </a:ext>
            </a:extLst>
          </p:cNvPr>
          <p:cNvCxnSpPr/>
          <p:nvPr/>
        </p:nvCxnSpPr>
        <p:spPr>
          <a:xfrm>
            <a:off x="4267200" y="46820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C1A47C-6D35-B744-B49A-1C3E3A34E760}"/>
              </a:ext>
            </a:extLst>
          </p:cNvPr>
          <p:cNvCxnSpPr/>
          <p:nvPr/>
        </p:nvCxnSpPr>
        <p:spPr>
          <a:xfrm>
            <a:off x="4267200" y="5110709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099C97-4A99-17C3-269C-05D44B57506F}"/>
              </a:ext>
            </a:extLst>
          </p:cNvPr>
          <p:cNvCxnSpPr/>
          <p:nvPr/>
        </p:nvCxnSpPr>
        <p:spPr>
          <a:xfrm>
            <a:off x="4267200" y="5567909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2CB03-ABC9-AC74-2983-51D1C95E4FC2}"/>
                  </a:ext>
                </a:extLst>
              </p:cNvPr>
              <p:cNvSpPr txBox="1"/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2CB03-ABC9-AC74-2983-51D1C95E4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EE9363-AF20-EDB2-754E-BCE0C8C785EF}"/>
                  </a:ext>
                </a:extLst>
              </p:cNvPr>
              <p:cNvSpPr txBox="1"/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EE9363-AF20-EDB2-754E-BCE0C8C7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0CB4CA-D804-50BB-6684-A8C1E5A22685}"/>
                  </a:ext>
                </a:extLst>
              </p:cNvPr>
              <p:cNvSpPr txBox="1"/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0CB4CA-D804-50BB-6684-A8C1E5A2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E9E8B4-5345-06A2-30DD-423592571270}"/>
                  </a:ext>
                </a:extLst>
              </p:cNvPr>
              <p:cNvSpPr txBox="1"/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E9E8B4-5345-06A2-30DD-42359257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E264BC-DE0C-1802-C26F-0852563F9B1D}"/>
                  </a:ext>
                </a:extLst>
              </p:cNvPr>
              <p:cNvSpPr txBox="1"/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E264BC-DE0C-1802-C26F-0852563F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A26C9C-F99F-5AC3-7FFF-41C6DC6C8531}"/>
              </a:ext>
            </a:extLst>
          </p:cNvPr>
          <p:cNvCxnSpPr/>
          <p:nvPr/>
        </p:nvCxnSpPr>
        <p:spPr>
          <a:xfrm flipV="1">
            <a:off x="2638425" y="3753229"/>
            <a:ext cx="0" cy="1534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BE3666-A09A-BC69-EA0C-17EF1D12D135}"/>
                  </a:ext>
                </a:extLst>
              </p:cNvPr>
              <p:cNvSpPr txBox="1"/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BE3666-A09A-BC69-EA0C-17EF1D12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C241C6-31A0-7C5A-1371-175018D48C10}"/>
              </a:ext>
            </a:extLst>
          </p:cNvPr>
          <p:cNvCxnSpPr>
            <a:cxnSpLocks/>
          </p:cNvCxnSpPr>
          <p:nvPr/>
        </p:nvCxnSpPr>
        <p:spPr>
          <a:xfrm>
            <a:off x="3469476" y="6483038"/>
            <a:ext cx="1743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FEAF46-EF91-1D7C-B78B-B906AB15CE19}"/>
                  </a:ext>
                </a:extLst>
              </p:cNvPr>
              <p:cNvSpPr txBox="1"/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FEAF46-EF91-1D7C-B78B-B906AB15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EC28DA-E8FB-BBAC-8E92-FB6C5481D18B}"/>
              </a:ext>
            </a:extLst>
          </p:cNvPr>
          <p:cNvCxnSpPr>
            <a:cxnSpLocks/>
          </p:cNvCxnSpPr>
          <p:nvPr/>
        </p:nvCxnSpPr>
        <p:spPr>
          <a:xfrm>
            <a:off x="48482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47219-B515-7B94-EEB0-E0FE83510F7F}"/>
              </a:ext>
            </a:extLst>
          </p:cNvPr>
          <p:cNvCxnSpPr>
            <a:cxnSpLocks/>
          </p:cNvCxnSpPr>
          <p:nvPr/>
        </p:nvCxnSpPr>
        <p:spPr>
          <a:xfrm>
            <a:off x="642937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BEC983-1726-441F-A3DC-B49D0A329B1F}"/>
              </a:ext>
            </a:extLst>
          </p:cNvPr>
          <p:cNvCxnSpPr>
            <a:cxnSpLocks/>
          </p:cNvCxnSpPr>
          <p:nvPr/>
        </p:nvCxnSpPr>
        <p:spPr>
          <a:xfrm>
            <a:off x="80486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F476D2-2D28-11A5-0343-89A6CA5324AF}"/>
                  </a:ext>
                </a:extLst>
              </p:cNvPr>
              <p:cNvSpPr txBox="1"/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F476D2-2D28-11A5-0343-89A6CA53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11BAE3-ADA1-D6E5-8863-72884DB9E02B}"/>
                  </a:ext>
                </a:extLst>
              </p:cNvPr>
              <p:cNvSpPr txBox="1"/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11BAE3-ADA1-D6E5-8863-72884DB9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46B738-224D-B235-FC1E-BCD522721D77}"/>
                  </a:ext>
                </a:extLst>
              </p:cNvPr>
              <p:cNvSpPr txBox="1"/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46B738-224D-B235-FC1E-BCD522721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17D6F624-F45B-DD1C-89BF-0D159E0C7C18}"/>
              </a:ext>
            </a:extLst>
          </p:cNvPr>
          <p:cNvSpPr/>
          <p:nvPr/>
        </p:nvSpPr>
        <p:spPr>
          <a:xfrm>
            <a:off x="6357937" y="3683574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68DA196-C219-B69E-9107-70BB217E31E8}"/>
              </a:ext>
            </a:extLst>
          </p:cNvPr>
          <p:cNvSpPr/>
          <p:nvPr/>
        </p:nvSpPr>
        <p:spPr>
          <a:xfrm>
            <a:off x="4767262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05D605-D6F3-2F64-9AC0-A3C4124F104A}"/>
              </a:ext>
            </a:extLst>
          </p:cNvPr>
          <p:cNvSpPr/>
          <p:nvPr/>
        </p:nvSpPr>
        <p:spPr>
          <a:xfrm>
            <a:off x="7967661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DDC1D92-EAD3-8958-E68F-4B82DF29386D}"/>
              </a:ext>
            </a:extLst>
          </p:cNvPr>
          <p:cNvSpPr/>
          <p:nvPr/>
        </p:nvSpPr>
        <p:spPr>
          <a:xfrm>
            <a:off x="5572149" y="415335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7189EF5-95FC-07E4-8D9A-782A1DA29E4B}"/>
              </a:ext>
            </a:extLst>
          </p:cNvPr>
          <p:cNvSpPr/>
          <p:nvPr/>
        </p:nvSpPr>
        <p:spPr>
          <a:xfrm>
            <a:off x="7162825" y="414233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0FF8CA5-157C-A91D-F15C-9E589AA0779C}"/>
              </a:ext>
            </a:extLst>
          </p:cNvPr>
          <p:cNvSpPr/>
          <p:nvPr/>
        </p:nvSpPr>
        <p:spPr>
          <a:xfrm>
            <a:off x="5572101" y="502816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F448C4D-D987-2D98-F883-50DDBB1DAD0B}"/>
              </a:ext>
            </a:extLst>
          </p:cNvPr>
          <p:cNvSpPr/>
          <p:nvPr/>
        </p:nvSpPr>
        <p:spPr>
          <a:xfrm>
            <a:off x="7162777" y="501714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C7D5BF-91C4-C143-BF67-053DE19ABE90}"/>
              </a:ext>
            </a:extLst>
          </p:cNvPr>
          <p:cNvSpPr/>
          <p:nvPr/>
        </p:nvSpPr>
        <p:spPr>
          <a:xfrm>
            <a:off x="6357938" y="45967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52F831-73F4-3D8E-CE39-1B962EA6ADF8}"/>
              </a:ext>
            </a:extLst>
          </p:cNvPr>
          <p:cNvSpPr/>
          <p:nvPr/>
        </p:nvSpPr>
        <p:spPr>
          <a:xfrm>
            <a:off x="4767263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C056785-C4ED-7F5C-5052-E0D165A7D1C9}"/>
              </a:ext>
            </a:extLst>
          </p:cNvPr>
          <p:cNvSpPr/>
          <p:nvPr/>
        </p:nvSpPr>
        <p:spPr>
          <a:xfrm>
            <a:off x="7967662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FBA683B-85BB-FEF3-E725-F1D34D900069}"/>
              </a:ext>
            </a:extLst>
          </p:cNvPr>
          <p:cNvSpPr/>
          <p:nvPr/>
        </p:nvSpPr>
        <p:spPr>
          <a:xfrm>
            <a:off x="6357938" y="55015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8D92C4-ABF5-E932-BDE3-ED479B99B9F2}"/>
              </a:ext>
            </a:extLst>
          </p:cNvPr>
          <p:cNvSpPr/>
          <p:nvPr/>
        </p:nvSpPr>
        <p:spPr>
          <a:xfrm>
            <a:off x="4767263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D914DD6-FD08-ED18-D625-619D9E579FC3}"/>
              </a:ext>
            </a:extLst>
          </p:cNvPr>
          <p:cNvSpPr/>
          <p:nvPr/>
        </p:nvSpPr>
        <p:spPr>
          <a:xfrm>
            <a:off x="7967662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4F2729-9256-6653-DF80-05645BF96665}"/>
                  </a:ext>
                </a:extLst>
              </p:cNvPr>
              <p:cNvSpPr txBox="1"/>
              <p:nvPr/>
            </p:nvSpPr>
            <p:spPr>
              <a:xfrm>
                <a:off x="6591299" y="3793297"/>
                <a:ext cx="1257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4F2729-9256-6653-DF80-05645BF96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99" y="3793297"/>
                <a:ext cx="125729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D10BAF-E16C-61FB-E9FE-DA34938397BE}"/>
                  </a:ext>
                </a:extLst>
              </p:cNvPr>
              <p:cNvSpPr txBox="1"/>
              <p:nvPr/>
            </p:nvSpPr>
            <p:spPr>
              <a:xfrm>
                <a:off x="5605462" y="432479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D10BAF-E16C-61FB-E9FE-DA349383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62" y="4324795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827D4B-10D2-207C-6542-6DB0E51FABD2}"/>
                  </a:ext>
                </a:extLst>
              </p:cNvPr>
              <p:cNvSpPr txBox="1"/>
              <p:nvPr/>
            </p:nvSpPr>
            <p:spPr>
              <a:xfrm>
                <a:off x="6972300" y="4313813"/>
                <a:ext cx="1138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827D4B-10D2-207C-6542-6DB0E51FA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4313813"/>
                <a:ext cx="113824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226B27-D22E-6707-C314-A9BC6312BD3B}"/>
              </a:ext>
            </a:extLst>
          </p:cNvPr>
          <p:cNvCxnSpPr>
            <a:cxnSpLocks/>
          </p:cNvCxnSpPr>
          <p:nvPr/>
        </p:nvCxnSpPr>
        <p:spPr>
          <a:xfrm flipH="1">
            <a:off x="6510584" y="4271518"/>
            <a:ext cx="671289" cy="353042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2AF8FE-081A-8AAB-336B-14221DB520CF}"/>
              </a:ext>
            </a:extLst>
          </p:cNvPr>
          <p:cNvCxnSpPr>
            <a:cxnSpLocks/>
          </p:cNvCxnSpPr>
          <p:nvPr/>
        </p:nvCxnSpPr>
        <p:spPr>
          <a:xfrm>
            <a:off x="7267573" y="4226780"/>
            <a:ext cx="723800" cy="338137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D48EF9-A6B8-454A-07C2-F8B1CC5A4C00}"/>
              </a:ext>
            </a:extLst>
          </p:cNvPr>
          <p:cNvCxnSpPr>
            <a:cxnSpLocks/>
          </p:cNvCxnSpPr>
          <p:nvPr/>
        </p:nvCxnSpPr>
        <p:spPr>
          <a:xfrm flipH="1">
            <a:off x="7248526" y="4356968"/>
            <a:ext cx="9525" cy="606250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0DE667A-42C6-3AE5-322F-569A7121462C}"/>
              </a:ext>
            </a:extLst>
          </p:cNvPr>
          <p:cNvSpPr/>
          <p:nvPr/>
        </p:nvSpPr>
        <p:spPr>
          <a:xfrm>
            <a:off x="1688317" y="2170575"/>
            <a:ext cx="8715375" cy="9144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31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4B9A-466C-3E70-1572-502246A8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B9D0-98D2-A956-306A-E3CB3461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516D2-04F1-F900-880B-B4B55F8CF2D3}"/>
                  </a:ext>
                </a:extLst>
              </p:cNvPr>
              <p:cNvSpPr txBox="1"/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−½,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516D2-04F1-F900-880B-B4B55F8CF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39" y="1664743"/>
                <a:ext cx="9277350" cy="1200329"/>
              </a:xfrm>
              <a:prstGeom prst="rect">
                <a:avLst/>
              </a:prstGeom>
              <a:blipFill>
                <a:blip r:embed="rId2"/>
                <a:stretch>
                  <a:fillRect b="-55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5135AF-066C-0F68-E5EF-8616D6648367}"/>
              </a:ext>
            </a:extLst>
          </p:cNvPr>
          <p:cNvCxnSpPr/>
          <p:nvPr/>
        </p:nvCxnSpPr>
        <p:spPr>
          <a:xfrm>
            <a:off x="4267200" y="37676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FB85BF-63B2-0C43-3815-C28ACD08EAAD}"/>
              </a:ext>
            </a:extLst>
          </p:cNvPr>
          <p:cNvCxnSpPr/>
          <p:nvPr/>
        </p:nvCxnSpPr>
        <p:spPr>
          <a:xfrm>
            <a:off x="4267200" y="4224884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048427-E137-A875-3C6D-15F07631845C}"/>
              </a:ext>
            </a:extLst>
          </p:cNvPr>
          <p:cNvCxnSpPr/>
          <p:nvPr/>
        </p:nvCxnSpPr>
        <p:spPr>
          <a:xfrm>
            <a:off x="4267200" y="4682084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EA239-C324-B656-601E-0ABF51835066}"/>
              </a:ext>
            </a:extLst>
          </p:cNvPr>
          <p:cNvCxnSpPr/>
          <p:nvPr/>
        </p:nvCxnSpPr>
        <p:spPr>
          <a:xfrm>
            <a:off x="4267200" y="5110709"/>
            <a:ext cx="42862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B844E2-072C-503A-1ED4-C815068EE2B8}"/>
              </a:ext>
            </a:extLst>
          </p:cNvPr>
          <p:cNvCxnSpPr/>
          <p:nvPr/>
        </p:nvCxnSpPr>
        <p:spPr>
          <a:xfrm>
            <a:off x="4267200" y="5567909"/>
            <a:ext cx="428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13181E-FAC2-586C-D04A-4B1DEB980E31}"/>
                  </a:ext>
                </a:extLst>
              </p:cNvPr>
              <p:cNvSpPr txBox="1"/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13181E-FAC2-586C-D04A-4B1DEB98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5380987"/>
                <a:ext cx="12573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C91B34-DFB6-E598-5F92-D9BB903C673D}"/>
                  </a:ext>
                </a:extLst>
              </p:cNvPr>
              <p:cNvSpPr txBox="1"/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C91B34-DFB6-E598-5F92-D9BB903C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926043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D75BE2-C738-B453-BED3-2518D9746A05}"/>
                  </a:ext>
                </a:extLst>
              </p:cNvPr>
              <p:cNvSpPr txBox="1"/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D75BE2-C738-B453-BED3-2518D9746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4430742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0ED489-24BE-043D-5254-1FA62F243508}"/>
                  </a:ext>
                </a:extLst>
              </p:cNvPr>
              <p:cNvSpPr txBox="1"/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0ED489-24BE-043D-5254-1FA62F243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25" y="4007951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D4A676-9112-41D1-8D1B-A673F75D1D75}"/>
                  </a:ext>
                </a:extLst>
              </p:cNvPr>
              <p:cNvSpPr txBox="1"/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D4A676-9112-41D1-8D1B-A673F75D1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3531701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CFBDD6-EBB5-8179-20B2-03E2DD50A16E}"/>
              </a:ext>
            </a:extLst>
          </p:cNvPr>
          <p:cNvCxnSpPr/>
          <p:nvPr/>
        </p:nvCxnSpPr>
        <p:spPr>
          <a:xfrm flipV="1">
            <a:off x="2638425" y="3753229"/>
            <a:ext cx="0" cy="1534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C870C1-FA27-4A83-0F5D-BB42D6144D05}"/>
                  </a:ext>
                </a:extLst>
              </p:cNvPr>
              <p:cNvSpPr txBox="1"/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C870C1-FA27-4A83-0F5D-BB42D6144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5276728"/>
                <a:ext cx="1143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71C5DF-8F33-C907-A51A-4B9AD6BCE0FC}"/>
              </a:ext>
            </a:extLst>
          </p:cNvPr>
          <p:cNvCxnSpPr>
            <a:cxnSpLocks/>
          </p:cNvCxnSpPr>
          <p:nvPr/>
        </p:nvCxnSpPr>
        <p:spPr>
          <a:xfrm>
            <a:off x="3469476" y="6483038"/>
            <a:ext cx="1743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8915D0-71FE-F905-56ED-DC99CDD6E7DB}"/>
                  </a:ext>
                </a:extLst>
              </p:cNvPr>
              <p:cNvSpPr txBox="1"/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8915D0-71FE-F905-56ED-DC99CDD6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17" y="6271939"/>
                <a:ext cx="114300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11B8C-912F-09FD-1F12-4BCF29A40C37}"/>
              </a:ext>
            </a:extLst>
          </p:cNvPr>
          <p:cNvCxnSpPr>
            <a:cxnSpLocks/>
          </p:cNvCxnSpPr>
          <p:nvPr/>
        </p:nvCxnSpPr>
        <p:spPr>
          <a:xfrm>
            <a:off x="48482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F28E88-A3A5-43C0-2469-0F8CC33ADC19}"/>
              </a:ext>
            </a:extLst>
          </p:cNvPr>
          <p:cNvCxnSpPr>
            <a:cxnSpLocks/>
          </p:cNvCxnSpPr>
          <p:nvPr/>
        </p:nvCxnSpPr>
        <p:spPr>
          <a:xfrm>
            <a:off x="642937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22B5C0-54B1-CACB-F40D-98BE964AE600}"/>
              </a:ext>
            </a:extLst>
          </p:cNvPr>
          <p:cNvCxnSpPr>
            <a:cxnSpLocks/>
          </p:cNvCxnSpPr>
          <p:nvPr/>
        </p:nvCxnSpPr>
        <p:spPr>
          <a:xfrm>
            <a:off x="8048625" y="3381921"/>
            <a:ext cx="0" cy="2600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1F5B35-BEC4-8911-17B8-35220AC9B2D3}"/>
                  </a:ext>
                </a:extLst>
              </p:cNvPr>
              <p:cNvSpPr txBox="1"/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1F5B35-BEC4-8911-17B8-35220AC9B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25" y="5981791"/>
                <a:ext cx="125730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6F5690-B6F2-8747-9185-08D63FBF9A1E}"/>
                  </a:ext>
                </a:extLst>
              </p:cNvPr>
              <p:cNvSpPr txBox="1"/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6F5690-B6F2-8747-9185-08D63FBF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981791"/>
                <a:ext cx="12573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BD5518-1BE6-3F95-3B4B-AE244E68E9AF}"/>
                  </a:ext>
                </a:extLst>
              </p:cNvPr>
              <p:cNvSpPr txBox="1"/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BD5518-1BE6-3F95-3B4B-AE244E68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6" y="5984662"/>
                <a:ext cx="125730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54953551-173B-8E06-56F1-C968D4B1C02F}"/>
              </a:ext>
            </a:extLst>
          </p:cNvPr>
          <p:cNvSpPr/>
          <p:nvPr/>
        </p:nvSpPr>
        <p:spPr>
          <a:xfrm>
            <a:off x="6357937" y="3683574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602A3C-FC08-2B50-C1F7-9899D81DF26C}"/>
                  </a:ext>
                </a:extLst>
              </p:cNvPr>
              <p:cNvSpPr txBox="1"/>
              <p:nvPr/>
            </p:nvSpPr>
            <p:spPr>
              <a:xfrm>
                <a:off x="5648323" y="33244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602A3C-FC08-2B50-C1F7-9899D81DF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23" y="3324459"/>
                <a:ext cx="9144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982CD719-CA1E-78D0-707F-2010E9F13EDF}"/>
              </a:ext>
            </a:extLst>
          </p:cNvPr>
          <p:cNvSpPr/>
          <p:nvPr/>
        </p:nvSpPr>
        <p:spPr>
          <a:xfrm>
            <a:off x="4767262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B412B1-EC57-5153-0FD9-EDA283BF6748}"/>
              </a:ext>
            </a:extLst>
          </p:cNvPr>
          <p:cNvSpPr/>
          <p:nvPr/>
        </p:nvSpPr>
        <p:spPr>
          <a:xfrm>
            <a:off x="7967661" y="3674787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85424D-3DAE-0C3E-34A2-F9FF22F55EF3}"/>
              </a:ext>
            </a:extLst>
          </p:cNvPr>
          <p:cNvSpPr/>
          <p:nvPr/>
        </p:nvSpPr>
        <p:spPr>
          <a:xfrm>
            <a:off x="5572149" y="415335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1BDD52-54A0-66C4-2A43-08A7552D4C41}"/>
              </a:ext>
            </a:extLst>
          </p:cNvPr>
          <p:cNvSpPr/>
          <p:nvPr/>
        </p:nvSpPr>
        <p:spPr>
          <a:xfrm>
            <a:off x="7162825" y="4142336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63B70F-CA51-D466-30DD-843D044FC893}"/>
              </a:ext>
            </a:extLst>
          </p:cNvPr>
          <p:cNvSpPr/>
          <p:nvPr/>
        </p:nvSpPr>
        <p:spPr>
          <a:xfrm>
            <a:off x="5572101" y="502816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10794EF-31AA-9479-BE80-00A8DD6CA221}"/>
              </a:ext>
            </a:extLst>
          </p:cNvPr>
          <p:cNvSpPr/>
          <p:nvPr/>
        </p:nvSpPr>
        <p:spPr>
          <a:xfrm>
            <a:off x="7162777" y="5017141"/>
            <a:ext cx="161925" cy="1650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ABB2B-D3AA-A8F0-8E9E-BEE7C4B554C5}"/>
              </a:ext>
            </a:extLst>
          </p:cNvPr>
          <p:cNvSpPr/>
          <p:nvPr/>
        </p:nvSpPr>
        <p:spPr>
          <a:xfrm>
            <a:off x="6357938" y="45967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958527E-0911-173E-F828-4A4629058A68}"/>
              </a:ext>
            </a:extLst>
          </p:cNvPr>
          <p:cNvSpPr/>
          <p:nvPr/>
        </p:nvSpPr>
        <p:spPr>
          <a:xfrm>
            <a:off x="4767263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F905ED3-9E17-C30E-D5C9-5492E2A596CA}"/>
              </a:ext>
            </a:extLst>
          </p:cNvPr>
          <p:cNvSpPr/>
          <p:nvPr/>
        </p:nvSpPr>
        <p:spPr>
          <a:xfrm>
            <a:off x="7967662" y="45879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25DC8B9-A02C-04EE-45AE-759C36C350A6}"/>
              </a:ext>
            </a:extLst>
          </p:cNvPr>
          <p:cNvSpPr/>
          <p:nvPr/>
        </p:nvSpPr>
        <p:spPr>
          <a:xfrm>
            <a:off x="6357938" y="5501515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2F95DD-077F-D3DC-93D7-540CA0FEDC94}"/>
              </a:ext>
            </a:extLst>
          </p:cNvPr>
          <p:cNvSpPr/>
          <p:nvPr/>
        </p:nvSpPr>
        <p:spPr>
          <a:xfrm>
            <a:off x="4767263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C9987B-0AC9-AD0B-9810-DA8E97C8325C}"/>
              </a:ext>
            </a:extLst>
          </p:cNvPr>
          <p:cNvSpPr/>
          <p:nvPr/>
        </p:nvSpPr>
        <p:spPr>
          <a:xfrm>
            <a:off x="7967662" y="5492728"/>
            <a:ext cx="161925" cy="1650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46D861-A027-D993-D496-89A48276128D}"/>
                  </a:ext>
                </a:extLst>
              </p:cNvPr>
              <p:cNvSpPr txBox="1"/>
              <p:nvPr/>
            </p:nvSpPr>
            <p:spPr>
              <a:xfrm>
                <a:off x="5019674" y="3783354"/>
                <a:ext cx="1257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−½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46D861-A027-D993-D496-89A482761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74" y="3783354"/>
                <a:ext cx="125729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26012AC-1B70-5CDA-4120-AE68D2CED5CF}"/>
                  </a:ext>
                </a:extLst>
              </p:cNvPr>
              <p:cNvSpPr txBox="1"/>
              <p:nvPr/>
            </p:nvSpPr>
            <p:spPr>
              <a:xfrm>
                <a:off x="6591299" y="3793297"/>
                <a:ext cx="1257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26012AC-1B70-5CDA-4120-AE68D2CED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99" y="3793297"/>
                <a:ext cx="1257299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EF6F41-4A76-5546-8C41-426252AA621D}"/>
                  </a:ext>
                </a:extLst>
              </p:cNvPr>
              <p:cNvSpPr txBox="1"/>
              <p:nvPr/>
            </p:nvSpPr>
            <p:spPr>
              <a:xfrm>
                <a:off x="5605462" y="432479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EF6F41-4A76-5546-8C41-426252AA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62" y="4324795"/>
                <a:ext cx="91440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392C80-C281-BD12-C74C-D599D88369D1}"/>
              </a:ext>
            </a:extLst>
          </p:cNvPr>
          <p:cNvCxnSpPr>
            <a:cxnSpLocks/>
            <a:stCxn id="43" idx="3"/>
            <a:endCxn id="48" idx="7"/>
          </p:cNvCxnSpPr>
          <p:nvPr/>
        </p:nvCxnSpPr>
        <p:spPr>
          <a:xfrm flipH="1">
            <a:off x="5710361" y="3824492"/>
            <a:ext cx="671289" cy="353042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95AE03-F59D-C66C-2B4C-C091032629C4}"/>
              </a:ext>
            </a:extLst>
          </p:cNvPr>
          <p:cNvCxnSpPr>
            <a:cxnSpLocks/>
            <a:stCxn id="43" idx="5"/>
            <a:endCxn id="66" idx="2"/>
          </p:cNvCxnSpPr>
          <p:nvPr/>
        </p:nvCxnSpPr>
        <p:spPr>
          <a:xfrm>
            <a:off x="6496149" y="3824492"/>
            <a:ext cx="723800" cy="338137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197A27F-5A3C-BBE3-B3A2-F6595A3CD230}"/>
              </a:ext>
            </a:extLst>
          </p:cNvPr>
          <p:cNvCxnSpPr>
            <a:cxnSpLocks/>
          </p:cNvCxnSpPr>
          <p:nvPr/>
        </p:nvCxnSpPr>
        <p:spPr>
          <a:xfrm flipH="1">
            <a:off x="6381750" y="3881642"/>
            <a:ext cx="9525" cy="606250"/>
          </a:xfrm>
          <a:prstGeom prst="straightConnector1">
            <a:avLst/>
          </a:prstGeom>
          <a:ln>
            <a:solidFill>
              <a:srgbClr val="156082">
                <a:alpha val="50196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7DF3273-5D75-D3EE-4320-6D2E9184846E}"/>
              </a:ext>
            </a:extLst>
          </p:cNvPr>
          <p:cNvSpPr/>
          <p:nvPr/>
        </p:nvSpPr>
        <p:spPr>
          <a:xfrm>
            <a:off x="1688317" y="1418100"/>
            <a:ext cx="8715375" cy="9144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83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D2D9-3E8D-8044-66F8-15027D02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E5BD9-D036-203B-2280-B6B1CCD8D4B3}"/>
                  </a:ext>
                </a:extLst>
              </p:cNvPr>
              <p:cNvSpPr txBox="1"/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E5BD9-D036-203B-2280-B6B1CCD8D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blipFill>
                <a:blip r:embed="rId2"/>
                <a:stretch>
                  <a:fillRect l="-2362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2D11C3-668B-C759-5B2C-962F4226D8BB}"/>
                  </a:ext>
                </a:extLst>
              </p:cNvPr>
              <p:cNvSpPr txBox="1"/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2D11C3-668B-C759-5B2C-962F4226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blipFill>
                <a:blip r:embed="rId3"/>
                <a:stretch>
                  <a:fillRect l="-1596" t="-3101" b="-3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E8379B-E6FC-2D4A-C0BE-69022282453E}"/>
              </a:ext>
            </a:extLst>
          </p:cNvPr>
          <p:cNvSpPr txBox="1"/>
          <p:nvPr/>
        </p:nvSpPr>
        <p:spPr>
          <a:xfrm>
            <a:off x="1457324" y="3008629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235F1-B86D-1F9A-11D6-C1D51B5D9AD8}"/>
                  </a:ext>
                </a:extLst>
              </p:cNvPr>
              <p:cNvSpPr txBox="1"/>
              <p:nvPr/>
            </p:nvSpPr>
            <p:spPr>
              <a:xfrm>
                <a:off x="2171700" y="3681221"/>
                <a:ext cx="7148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−½,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+½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235F1-B86D-1F9A-11D6-C1D51B5D9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681221"/>
                <a:ext cx="714851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0053F8-CAD5-91D5-A944-D28B9091D3F0}"/>
                  </a:ext>
                </a:extLst>
              </p:cNvPr>
              <p:cNvSpPr txBox="1"/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0053F8-CAD5-91D5-A944-D28B9091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blipFill>
                <a:blip r:embed="rId5"/>
                <a:stretch>
                  <a:fillRect l="-751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790EC06-C371-0035-D53E-5684FFE885D1}"/>
              </a:ext>
            </a:extLst>
          </p:cNvPr>
          <p:cNvSpPr txBox="1"/>
          <p:nvPr/>
        </p:nvSpPr>
        <p:spPr>
          <a:xfrm>
            <a:off x="1457324" y="439653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E90385-89FC-973A-17FF-12473488C6D9}"/>
                  </a:ext>
                </a:extLst>
              </p:cNvPr>
              <p:cNvSpPr txBox="1"/>
              <p:nvPr/>
            </p:nvSpPr>
            <p:spPr>
              <a:xfrm>
                <a:off x="1976437" y="5008555"/>
                <a:ext cx="7539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+½,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E90385-89FC-973A-17FF-12473488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37" y="5008555"/>
                <a:ext cx="753903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6F1C4-C7BB-AD39-D1C1-2FDFA2EE057E}"/>
                  </a:ext>
                </a:extLst>
              </p:cNvPr>
              <p:cNvSpPr txBox="1"/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6F1C4-C7BB-AD39-D1C1-2FDFA2EE0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blipFill>
                <a:blip r:embed="rId7"/>
                <a:stretch>
                  <a:fillRect l="-751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271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E9E90-0D6C-156D-85CF-6CB31B74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EDC2-18C9-C446-FD85-2FA819F6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0E228F-D6DA-E3DD-DE55-D85D5A27325E}"/>
                  </a:ext>
                </a:extLst>
              </p:cNvPr>
              <p:cNvSpPr txBox="1"/>
              <p:nvPr/>
            </p:nvSpPr>
            <p:spPr>
              <a:xfrm>
                <a:off x="1038224" y="1611868"/>
                <a:ext cx="610552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In the actual code, we can’t use “half-step” indices</a:t>
                </a:r>
              </a:p>
              <a:p>
                <a:endParaRPr lang="en-CA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½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A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½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½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½→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0E228F-D6DA-E3DD-DE55-D85D5A273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24" y="1611868"/>
                <a:ext cx="6105526" cy="2308324"/>
              </a:xfrm>
              <a:prstGeom prst="rect">
                <a:avLst/>
              </a:prstGeom>
              <a:blipFill>
                <a:blip r:embed="rId2"/>
                <a:stretch>
                  <a:fillRect l="-798" t="-10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451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E8DB1-36A5-7C36-67F0-1081B6D5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C9D5-0C2F-1EC1-CD23-3F07994C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34DEC6-66A7-2B3B-906E-95B1A75E547C}"/>
                  </a:ext>
                </a:extLst>
              </p:cNvPr>
              <p:cNvSpPr txBox="1"/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34DEC6-66A7-2B3B-906E-95B1A75E5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blipFill>
                <a:blip r:embed="rId2"/>
                <a:stretch>
                  <a:fillRect l="-2362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045D8F-3D67-1D81-EB83-667744632EAD}"/>
                  </a:ext>
                </a:extLst>
              </p:cNvPr>
              <p:cNvSpPr txBox="1"/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045D8F-3D67-1D81-EB83-667744632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blipFill>
                <a:blip r:embed="rId3"/>
                <a:stretch>
                  <a:fillRect l="-1596" t="-3101" b="-3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63AFA0-5F60-CBD9-727A-E493FE99B584}"/>
              </a:ext>
            </a:extLst>
          </p:cNvPr>
          <p:cNvSpPr txBox="1"/>
          <p:nvPr/>
        </p:nvSpPr>
        <p:spPr>
          <a:xfrm>
            <a:off x="1457324" y="3008629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254EB-BDEF-EA24-2A4B-CCD50C7999A6}"/>
                  </a:ext>
                </a:extLst>
              </p:cNvPr>
              <p:cNvSpPr txBox="1"/>
              <p:nvPr/>
            </p:nvSpPr>
            <p:spPr>
              <a:xfrm>
                <a:off x="2171700" y="3681221"/>
                <a:ext cx="7148514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254EB-BDEF-EA24-2A4B-CCD50C799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681221"/>
                <a:ext cx="7148514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9881F9-218F-8CEA-DCAC-CD5504ACAE54}"/>
                  </a:ext>
                </a:extLst>
              </p:cNvPr>
              <p:cNvSpPr txBox="1"/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9881F9-218F-8CEA-DCAC-CD5504ACA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blipFill>
                <a:blip r:embed="rId5"/>
                <a:stretch>
                  <a:fillRect l="-751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EE6B4C9-6306-DE2A-5AA4-DCFA5F74393C}"/>
              </a:ext>
            </a:extLst>
          </p:cNvPr>
          <p:cNvSpPr txBox="1"/>
          <p:nvPr/>
        </p:nvSpPr>
        <p:spPr>
          <a:xfrm>
            <a:off x="1457324" y="439653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BD684D-68D1-9ADD-5631-EC1B556A7263}"/>
                  </a:ext>
                </a:extLst>
              </p:cNvPr>
              <p:cNvSpPr txBox="1"/>
              <p:nvPr/>
            </p:nvSpPr>
            <p:spPr>
              <a:xfrm>
                <a:off x="1976437" y="5008555"/>
                <a:ext cx="7539039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BD684D-68D1-9ADD-5631-EC1B556A7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37" y="5008555"/>
                <a:ext cx="7539039" cy="660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252BEB-4802-44F5-7D56-58200187CEAC}"/>
                  </a:ext>
                </a:extLst>
              </p:cNvPr>
              <p:cNvSpPr txBox="1"/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252BEB-4802-44F5-7D56-58200187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blipFill>
                <a:blip r:embed="rId7"/>
                <a:stretch>
                  <a:fillRect l="-751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017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D022-5EFC-7197-3F0C-52302BDD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sizes and stability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D5937-5501-921A-47E3-272BB31386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CA" dirty="0"/>
                  <a:t>Rule of thumb: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sz="2100" dirty="0"/>
                  <a:t>- where </a:t>
                </a:r>
                <a14:m>
                  <m:oMath xmlns:m="http://schemas.openxmlformats.org/officeDocument/2006/math">
                    <m:r>
                      <a:rPr lang="en-CA" sz="21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2100" dirty="0"/>
                  <a:t> is the </a:t>
                </a:r>
                <a:r>
                  <a:rPr lang="en-CA" sz="2100" i="1" dirty="0"/>
                  <a:t>smallest wavelength </a:t>
                </a:r>
                <a:r>
                  <a:rPr lang="en-CA" sz="2100" dirty="0"/>
                  <a:t>of interest,</a:t>
                </a:r>
              </a:p>
              <a:p>
                <a:pPr marL="0" indent="0">
                  <a:buNone/>
                </a:pPr>
                <a:r>
                  <a:rPr lang="en-CA" sz="2100" dirty="0"/>
                  <a:t>- and </a:t>
                </a:r>
                <a14:m>
                  <m:oMath xmlns:m="http://schemas.openxmlformats.org/officeDocument/2006/math">
                    <m:r>
                      <a:rPr lang="en-CA" sz="21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sz="2100" dirty="0"/>
                  <a:t> is the </a:t>
                </a:r>
                <a:r>
                  <a:rPr lang="en-CA" sz="2100" i="1" dirty="0"/>
                  <a:t>smallest feature-size </a:t>
                </a:r>
                <a:r>
                  <a:rPr lang="en-CA" sz="2100" dirty="0"/>
                  <a:t>of interest</a:t>
                </a:r>
              </a:p>
              <a:p>
                <a:pPr marL="0" indent="0">
                  <a:buNone/>
                </a:pPr>
                <a:endParaRPr lang="en-CA" sz="1800" dirty="0"/>
              </a:p>
              <a:p>
                <a:r>
                  <a:rPr lang="en-CA" dirty="0"/>
                  <a:t>For stability: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sz="2100" dirty="0"/>
                  <a:t>-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100" dirty="0"/>
                  <a:t> is the vacuum speed of light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D5937-5501-921A-47E3-272BB31386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 b="-1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18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47F7-A6DF-E0A5-B9BC-11BE0A4F3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961-31DD-F8A5-23A3-7B67B8CE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F2EC4-6510-5A26-0AB0-4E97ED3B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Finite Difference Time Domain</a:t>
            </a:r>
          </a:p>
          <a:p>
            <a:r>
              <a:rPr lang="en-CA" dirty="0"/>
              <a:t>Solves Maxwell’s equations using finite differences</a:t>
            </a:r>
          </a:p>
        </p:txBody>
      </p:sp>
      <p:pic>
        <p:nvPicPr>
          <p:cNvPr id="2050" name="Picture 2" descr="Antenna Definitions - Maxwell's Equations">
            <a:extLst>
              <a:ext uri="{FF2B5EF4-FFF2-40B4-BE49-F238E27FC236}">
                <a16:creationId xmlns:a16="http://schemas.microsoft.com/office/drawing/2014/main" id="{DB565799-2B47-6D59-79F6-74A6D83F3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43"/>
          <a:stretch/>
        </p:blipFill>
        <p:spPr bwMode="auto">
          <a:xfrm>
            <a:off x="5031773" y="3429000"/>
            <a:ext cx="2128454" cy="2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9408C9-256B-0D0A-D3AB-7CD74F896C05}"/>
              </a:ext>
            </a:extLst>
          </p:cNvPr>
          <p:cNvSpPr/>
          <p:nvPr/>
        </p:nvSpPr>
        <p:spPr>
          <a:xfrm>
            <a:off x="4823209" y="4360336"/>
            <a:ext cx="2713055" cy="1846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8AE3C-A7E2-A5B1-EF8C-73986C5503C2}"/>
              </a:ext>
            </a:extLst>
          </p:cNvPr>
          <p:cNvSpPr txBox="1"/>
          <p:nvPr/>
        </p:nvSpPr>
        <p:spPr>
          <a:xfrm>
            <a:off x="7654251" y="5098731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Describe time dynamics</a:t>
            </a:r>
          </a:p>
        </p:txBody>
      </p:sp>
    </p:spTree>
    <p:extLst>
      <p:ext uri="{BB962C8B-B14F-4D97-AF65-F5344CB8AC3E}">
        <p14:creationId xmlns:p14="http://schemas.microsoft.com/office/powerpoint/2010/main" val="296940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BBFA-25AC-1C7B-B4F6-F83AB1AF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BREAK</a:t>
            </a:r>
          </a:p>
        </p:txBody>
      </p:sp>
    </p:spTree>
    <p:extLst>
      <p:ext uri="{BB962C8B-B14F-4D97-AF65-F5344CB8AC3E}">
        <p14:creationId xmlns:p14="http://schemas.microsoft.com/office/powerpoint/2010/main" val="2863443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887B-CA32-55D2-418B-27813F9F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D682-8FD9-B2FF-4EC1-229F2DF4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6D5986-4E2A-9554-6A52-2F80485E3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Currently, </a:t>
                </a:r>
                <a:endParaRPr lang="en-CA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pPr marL="0" indent="0">
                  <a:buNone/>
                </a:pPr>
                <a:endParaRPr lang="en-CA" dirty="0"/>
              </a:p>
              <a:p>
                <a:pPr lvl="1"/>
                <a:r>
                  <a:rPr lang="en-CA" dirty="0"/>
                  <a:t>Reflecting boundary conditions</a:t>
                </a:r>
              </a:p>
              <a:p>
                <a:pPr lvl="2"/>
                <a:r>
                  <a:rPr lang="en-CA" dirty="0"/>
                  <a:t>since no field is allowed in, boundary cells act like perfect conductors </a:t>
                </a:r>
              </a:p>
              <a:p>
                <a:pPr lvl="2"/>
                <a:r>
                  <a:rPr lang="en-CA" dirty="0"/>
                  <a:t>a.k.a. mirrors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6D5986-4E2A-9554-6A52-2F80485E3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365DB4E-8F57-581F-473A-14B2FF0FDE7F}"/>
              </a:ext>
            </a:extLst>
          </p:cNvPr>
          <p:cNvSpPr/>
          <p:nvPr/>
        </p:nvSpPr>
        <p:spPr>
          <a:xfrm>
            <a:off x="2143887" y="5160960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507AD3-9092-15B0-2262-30043F72D66B}"/>
              </a:ext>
            </a:extLst>
          </p:cNvPr>
          <p:cNvCxnSpPr>
            <a:cxnSpLocks/>
          </p:cNvCxnSpPr>
          <p:nvPr/>
        </p:nvCxnSpPr>
        <p:spPr>
          <a:xfrm>
            <a:off x="258013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C269BF-B38C-F87B-D32B-92453E6B2397}"/>
              </a:ext>
            </a:extLst>
          </p:cNvPr>
          <p:cNvCxnSpPr>
            <a:cxnSpLocks/>
          </p:cNvCxnSpPr>
          <p:nvPr/>
        </p:nvCxnSpPr>
        <p:spPr>
          <a:xfrm>
            <a:off x="302209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E7E5C4-C5FC-3C02-083B-F3BB5C42757E}"/>
              </a:ext>
            </a:extLst>
          </p:cNvPr>
          <p:cNvCxnSpPr>
            <a:cxnSpLocks/>
          </p:cNvCxnSpPr>
          <p:nvPr/>
        </p:nvCxnSpPr>
        <p:spPr>
          <a:xfrm>
            <a:off x="348691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209EF0-51AD-A421-1DE8-A2914CF42211}"/>
              </a:ext>
            </a:extLst>
          </p:cNvPr>
          <p:cNvCxnSpPr>
            <a:cxnSpLocks/>
          </p:cNvCxnSpPr>
          <p:nvPr/>
        </p:nvCxnSpPr>
        <p:spPr>
          <a:xfrm>
            <a:off x="393649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DC5735-3B06-C801-0A7B-CF14E936F6CA}"/>
              </a:ext>
            </a:extLst>
          </p:cNvPr>
          <p:cNvCxnSpPr>
            <a:cxnSpLocks/>
          </p:cNvCxnSpPr>
          <p:nvPr/>
        </p:nvCxnSpPr>
        <p:spPr>
          <a:xfrm>
            <a:off x="440131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D7D17D-778F-E7D3-5989-699253A34D73}"/>
              </a:ext>
            </a:extLst>
          </p:cNvPr>
          <p:cNvCxnSpPr>
            <a:cxnSpLocks/>
          </p:cNvCxnSpPr>
          <p:nvPr/>
        </p:nvCxnSpPr>
        <p:spPr>
          <a:xfrm>
            <a:off x="488137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90621-798D-7F57-A717-86AE2BBB03DD}"/>
              </a:ext>
            </a:extLst>
          </p:cNvPr>
          <p:cNvCxnSpPr>
            <a:cxnSpLocks/>
          </p:cNvCxnSpPr>
          <p:nvPr/>
        </p:nvCxnSpPr>
        <p:spPr>
          <a:xfrm>
            <a:off x="536143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DF46A4-9921-52BF-EE53-AC0D35BA7EEE}"/>
              </a:ext>
            </a:extLst>
          </p:cNvPr>
          <p:cNvCxnSpPr>
            <a:cxnSpLocks/>
          </p:cNvCxnSpPr>
          <p:nvPr/>
        </p:nvCxnSpPr>
        <p:spPr>
          <a:xfrm>
            <a:off x="583387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13216-423D-2F0B-F91E-4CBA3502F961}"/>
              </a:ext>
            </a:extLst>
          </p:cNvPr>
          <p:cNvCxnSpPr>
            <a:cxnSpLocks/>
          </p:cNvCxnSpPr>
          <p:nvPr/>
        </p:nvCxnSpPr>
        <p:spPr>
          <a:xfrm>
            <a:off x="629869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569E45-6DE6-9334-7134-EE8AD4EFA155}"/>
              </a:ext>
            </a:extLst>
          </p:cNvPr>
          <p:cNvCxnSpPr>
            <a:cxnSpLocks/>
          </p:cNvCxnSpPr>
          <p:nvPr/>
        </p:nvCxnSpPr>
        <p:spPr>
          <a:xfrm>
            <a:off x="677875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445E71-BBFD-39E0-510D-8EAF8FF85D4E}"/>
              </a:ext>
            </a:extLst>
          </p:cNvPr>
          <p:cNvCxnSpPr>
            <a:cxnSpLocks/>
          </p:cNvCxnSpPr>
          <p:nvPr/>
        </p:nvCxnSpPr>
        <p:spPr>
          <a:xfrm>
            <a:off x="725881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3EBCF5-E4F9-F922-8CE0-2C7276F8E10A}"/>
              </a:ext>
            </a:extLst>
          </p:cNvPr>
          <p:cNvCxnSpPr>
            <a:cxnSpLocks/>
          </p:cNvCxnSpPr>
          <p:nvPr/>
        </p:nvCxnSpPr>
        <p:spPr>
          <a:xfrm>
            <a:off x="772363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5D408E-AF98-4F2F-CBA9-7A1B58719F54}"/>
              </a:ext>
            </a:extLst>
          </p:cNvPr>
          <p:cNvCxnSpPr>
            <a:cxnSpLocks/>
          </p:cNvCxnSpPr>
          <p:nvPr/>
        </p:nvCxnSpPr>
        <p:spPr>
          <a:xfrm>
            <a:off x="818845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2FD27-065F-B6B4-AAF8-954AB330E6DB}"/>
              </a:ext>
            </a:extLst>
          </p:cNvPr>
          <p:cNvCxnSpPr>
            <a:cxnSpLocks/>
          </p:cNvCxnSpPr>
          <p:nvPr/>
        </p:nvCxnSpPr>
        <p:spPr>
          <a:xfrm>
            <a:off x="866851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4FA23-AB43-D0C3-A159-1236EBF7AC79}"/>
              </a:ext>
            </a:extLst>
          </p:cNvPr>
          <p:cNvCxnSpPr>
            <a:cxnSpLocks/>
          </p:cNvCxnSpPr>
          <p:nvPr/>
        </p:nvCxnSpPr>
        <p:spPr>
          <a:xfrm>
            <a:off x="9148572" y="515905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0C946E-B66D-BC34-CBA1-4814A3577444}"/>
                  </a:ext>
                </a:extLst>
              </p:cNvPr>
              <p:cNvSpPr txBox="1"/>
              <p:nvPr/>
            </p:nvSpPr>
            <p:spPr>
              <a:xfrm>
                <a:off x="1740029" y="558958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0C946E-B66D-BC34-CBA1-4814A357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29" y="5589585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C7B5C9-B6FD-9B9E-D546-192BE43382C3}"/>
                  </a:ext>
                </a:extLst>
              </p:cNvPr>
              <p:cNvSpPr txBox="1"/>
              <p:nvPr/>
            </p:nvSpPr>
            <p:spPr>
              <a:xfrm>
                <a:off x="2192944" y="557301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C7B5C9-B6FD-9B9E-D546-192BE433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44" y="5573018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89413-0230-8B0A-4562-249AD82D8F1B}"/>
                  </a:ext>
                </a:extLst>
              </p:cNvPr>
              <p:cNvSpPr txBox="1"/>
              <p:nvPr/>
            </p:nvSpPr>
            <p:spPr>
              <a:xfrm>
                <a:off x="2605615" y="557550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89413-0230-8B0A-4562-249AD82D8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615" y="5575501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A9B1C4-9F96-620D-636D-313BBABE213B}"/>
                  </a:ext>
                </a:extLst>
              </p:cNvPr>
              <p:cNvSpPr txBox="1"/>
              <p:nvPr/>
            </p:nvSpPr>
            <p:spPr>
              <a:xfrm>
                <a:off x="3089481" y="558006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A9B1C4-9F96-620D-636D-313BBABE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481" y="5580060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59712C-5B49-1F5D-DA42-E6625D3BFED8}"/>
                  </a:ext>
                </a:extLst>
              </p:cNvPr>
              <p:cNvSpPr txBox="1"/>
              <p:nvPr/>
            </p:nvSpPr>
            <p:spPr>
              <a:xfrm>
                <a:off x="3521202" y="557301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59712C-5B49-1F5D-DA42-E6625D3B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202" y="5573018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E62FE8-7A45-EE50-53B7-5D2B18AE024F}"/>
                  </a:ext>
                </a:extLst>
              </p:cNvPr>
              <p:cNvSpPr txBox="1"/>
              <p:nvPr/>
            </p:nvSpPr>
            <p:spPr>
              <a:xfrm>
                <a:off x="3994360" y="558006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E62FE8-7A45-EE50-53B7-5D2B18AE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60" y="5580060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4EEF53-1CD6-04FD-7456-4CC9FA0B0811}"/>
                  </a:ext>
                </a:extLst>
              </p:cNvPr>
              <p:cNvSpPr txBox="1"/>
              <p:nvPr/>
            </p:nvSpPr>
            <p:spPr>
              <a:xfrm>
                <a:off x="5410583" y="553418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4EEF53-1CD6-04FD-7456-4CC9FA0B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83" y="553418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53498-38ED-3B2A-42A4-66008BEEDDD8}"/>
                  </a:ext>
                </a:extLst>
              </p:cNvPr>
              <p:cNvSpPr txBox="1"/>
              <p:nvPr/>
            </p:nvSpPr>
            <p:spPr>
              <a:xfrm>
                <a:off x="8751380" y="558958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53498-38ED-3B2A-42A4-66008BEED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80" y="5589585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7CCB8D-399B-3134-5B70-D8D61A189150}"/>
                  </a:ext>
                </a:extLst>
              </p:cNvPr>
              <p:cNvSpPr txBox="1"/>
              <p:nvPr/>
            </p:nvSpPr>
            <p:spPr>
              <a:xfrm>
                <a:off x="9314308" y="558958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7CCB8D-399B-3134-5B70-D8D61A189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308" y="5589585"/>
                <a:ext cx="794384" cy="276999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3235C7-1A95-B7D6-F2BD-89567F12C6F9}"/>
              </a:ext>
            </a:extLst>
          </p:cNvPr>
          <p:cNvCxnSpPr>
            <a:cxnSpLocks/>
          </p:cNvCxnSpPr>
          <p:nvPr/>
        </p:nvCxnSpPr>
        <p:spPr>
          <a:xfrm>
            <a:off x="6778752" y="5704861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218B2A-AC1A-D41E-6EF5-24209EB05FAA}"/>
                  </a:ext>
                </a:extLst>
              </p:cNvPr>
              <p:cNvSpPr txBox="1"/>
              <p:nvPr/>
            </p:nvSpPr>
            <p:spPr>
              <a:xfrm>
                <a:off x="6772739" y="5704861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218B2A-AC1A-D41E-6EF5-24209EB05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739" y="5704861"/>
                <a:ext cx="277892" cy="369332"/>
              </a:xfrm>
              <a:prstGeom prst="rect">
                <a:avLst/>
              </a:prstGeom>
              <a:blipFill>
                <a:blip r:embed="rId12"/>
                <a:stretch>
                  <a:fillRect l="-4348" r="-67391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4567F8-F63C-297A-5E66-D46B912D5CFB}"/>
                  </a:ext>
                </a:extLst>
              </p:cNvPr>
              <p:cNvSpPr txBox="1"/>
              <p:nvPr/>
            </p:nvSpPr>
            <p:spPr>
              <a:xfrm>
                <a:off x="1945294" y="483253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4567F8-F63C-297A-5E66-D46B912D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294" y="4832538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CEEE4F-012A-BFC4-BDB9-92DD6DBD2C17}"/>
                  </a:ext>
                </a:extLst>
              </p:cNvPr>
              <p:cNvSpPr txBox="1"/>
              <p:nvPr/>
            </p:nvSpPr>
            <p:spPr>
              <a:xfrm>
                <a:off x="2385709" y="482425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CEEE4F-012A-BFC4-BDB9-92DD6DBD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709" y="4824255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D823BA-7962-657A-E50B-8AC4726EA628}"/>
                  </a:ext>
                </a:extLst>
              </p:cNvPr>
              <p:cNvSpPr txBox="1"/>
              <p:nvPr/>
            </p:nvSpPr>
            <p:spPr>
              <a:xfrm>
                <a:off x="2829342" y="482425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D823BA-7962-657A-E50B-8AC4726EA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342" y="4824255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FD11B5-CCCB-DB22-F4E1-895A1CF70695}"/>
                  </a:ext>
                </a:extLst>
              </p:cNvPr>
              <p:cNvSpPr txBox="1"/>
              <p:nvPr/>
            </p:nvSpPr>
            <p:spPr>
              <a:xfrm>
                <a:off x="3316198" y="482425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FD11B5-CCCB-DB22-F4E1-895A1CF70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198" y="4824255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C7795D-2E36-CC31-50E7-43B29ECA87E6}"/>
                  </a:ext>
                </a:extLst>
              </p:cNvPr>
              <p:cNvSpPr txBox="1"/>
              <p:nvPr/>
            </p:nvSpPr>
            <p:spPr>
              <a:xfrm>
                <a:off x="3757926" y="482425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C7795D-2E36-CC31-50E7-43B29ECA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26" y="4824255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60265F-AC84-E90D-99B7-BB7C9FF6B847}"/>
                  </a:ext>
                </a:extLst>
              </p:cNvPr>
              <p:cNvSpPr txBox="1"/>
              <p:nvPr/>
            </p:nvSpPr>
            <p:spPr>
              <a:xfrm>
                <a:off x="5398637" y="480682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60265F-AC84-E90D-99B7-BB7C9FF6B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637" y="480682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3A24D9-56BF-7140-F1B0-B9196FDFF68F}"/>
                  </a:ext>
                </a:extLst>
              </p:cNvPr>
              <p:cNvSpPr txBox="1"/>
              <p:nvPr/>
            </p:nvSpPr>
            <p:spPr>
              <a:xfrm>
                <a:off x="8800073" y="4832538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3A24D9-56BF-7140-F1B0-B9196FDFF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073" y="4832538"/>
                <a:ext cx="1118231" cy="276999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94A489-64BA-ECE8-67B1-416A91534CD2}"/>
              </a:ext>
            </a:extLst>
          </p:cNvPr>
          <p:cNvCxnSpPr>
            <a:cxnSpLocks/>
          </p:cNvCxnSpPr>
          <p:nvPr/>
        </p:nvCxnSpPr>
        <p:spPr>
          <a:xfrm>
            <a:off x="2353760" y="510125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B29785-724F-466B-38E8-FEC554B76E19}"/>
              </a:ext>
            </a:extLst>
          </p:cNvPr>
          <p:cNvCxnSpPr>
            <a:cxnSpLocks/>
          </p:cNvCxnSpPr>
          <p:nvPr/>
        </p:nvCxnSpPr>
        <p:spPr>
          <a:xfrm>
            <a:off x="2801435" y="510125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EE073F-0D1C-BF93-8977-95D69E44EEEE}"/>
              </a:ext>
            </a:extLst>
          </p:cNvPr>
          <p:cNvCxnSpPr>
            <a:cxnSpLocks/>
          </p:cNvCxnSpPr>
          <p:nvPr/>
        </p:nvCxnSpPr>
        <p:spPr>
          <a:xfrm>
            <a:off x="3255460" y="510953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5A58E4-2635-C8B6-5C06-87396A832155}"/>
              </a:ext>
            </a:extLst>
          </p:cNvPr>
          <p:cNvCxnSpPr>
            <a:cxnSpLocks/>
          </p:cNvCxnSpPr>
          <p:nvPr/>
        </p:nvCxnSpPr>
        <p:spPr>
          <a:xfrm>
            <a:off x="3703135" y="510953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53C215-332E-294E-8C84-6FB6DD9E443A}"/>
              </a:ext>
            </a:extLst>
          </p:cNvPr>
          <p:cNvCxnSpPr>
            <a:cxnSpLocks/>
          </p:cNvCxnSpPr>
          <p:nvPr/>
        </p:nvCxnSpPr>
        <p:spPr>
          <a:xfrm>
            <a:off x="4180841" y="510953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DEDBA8B-95E8-B4EE-7EC0-F815FE321FDA}"/>
              </a:ext>
            </a:extLst>
          </p:cNvPr>
          <p:cNvCxnSpPr>
            <a:cxnSpLocks/>
          </p:cNvCxnSpPr>
          <p:nvPr/>
        </p:nvCxnSpPr>
        <p:spPr>
          <a:xfrm>
            <a:off x="9368713" y="509987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11FB2AB-FB13-5D06-D3A9-68B1A57329F3}"/>
              </a:ext>
            </a:extLst>
          </p:cNvPr>
          <p:cNvSpPr/>
          <p:nvPr/>
        </p:nvSpPr>
        <p:spPr>
          <a:xfrm>
            <a:off x="1916695" y="5534186"/>
            <a:ext cx="465586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237E49-1982-02BC-36E2-317198DBD9DC}"/>
              </a:ext>
            </a:extLst>
          </p:cNvPr>
          <p:cNvSpPr/>
          <p:nvPr/>
        </p:nvSpPr>
        <p:spPr>
          <a:xfrm>
            <a:off x="9455604" y="5512432"/>
            <a:ext cx="465586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32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82DC7-F220-569C-5A65-41C1DA5C1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48A2-E24A-8FA5-F93C-0AA85794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D06ED3-09B3-5278-DCA9-B0CCAA0FD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</p:spPr>
            <p:txBody>
              <a:bodyPr/>
              <a:lstStyle/>
              <a:p>
                <a:r>
                  <a:rPr lang="en-CA" dirty="0"/>
                  <a:t>Mur Absorbing Boundary Conditions </a:t>
                </a:r>
              </a:p>
              <a:p>
                <a:pPr lvl="1"/>
                <a:r>
                  <a:rPr lang="en-CA" dirty="0"/>
                  <a:t>Need 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b="0" dirty="0"/>
              </a:p>
              <a:p>
                <a:pPr lvl="1"/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sz="2000" b="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D06ED3-09B3-5278-DCA9-B0CCAA0FD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5E93372-BC0F-8854-7559-388B3C479EDD}"/>
              </a:ext>
            </a:extLst>
          </p:cNvPr>
          <p:cNvSpPr/>
          <p:nvPr/>
        </p:nvSpPr>
        <p:spPr>
          <a:xfrm>
            <a:off x="2107311" y="5265953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CAE9B-5DE5-76B3-166F-959D143A3B94}"/>
              </a:ext>
            </a:extLst>
          </p:cNvPr>
          <p:cNvCxnSpPr>
            <a:cxnSpLocks/>
          </p:cNvCxnSpPr>
          <p:nvPr/>
        </p:nvCxnSpPr>
        <p:spPr>
          <a:xfrm>
            <a:off x="254355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925146-A37D-51FD-F1EE-6C50CC20FF27}"/>
              </a:ext>
            </a:extLst>
          </p:cNvPr>
          <p:cNvCxnSpPr>
            <a:cxnSpLocks/>
          </p:cNvCxnSpPr>
          <p:nvPr/>
        </p:nvCxnSpPr>
        <p:spPr>
          <a:xfrm>
            <a:off x="298551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EBC6A5-085A-A02E-94E3-D11B84A52696}"/>
              </a:ext>
            </a:extLst>
          </p:cNvPr>
          <p:cNvCxnSpPr>
            <a:cxnSpLocks/>
          </p:cNvCxnSpPr>
          <p:nvPr/>
        </p:nvCxnSpPr>
        <p:spPr>
          <a:xfrm>
            <a:off x="345033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F0027C-F953-299F-8DC6-95F60A99B4AE}"/>
              </a:ext>
            </a:extLst>
          </p:cNvPr>
          <p:cNvCxnSpPr>
            <a:cxnSpLocks/>
          </p:cNvCxnSpPr>
          <p:nvPr/>
        </p:nvCxnSpPr>
        <p:spPr>
          <a:xfrm>
            <a:off x="389991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AC157F-F7C8-2151-4EE3-914F298DF7F7}"/>
              </a:ext>
            </a:extLst>
          </p:cNvPr>
          <p:cNvCxnSpPr>
            <a:cxnSpLocks/>
          </p:cNvCxnSpPr>
          <p:nvPr/>
        </p:nvCxnSpPr>
        <p:spPr>
          <a:xfrm>
            <a:off x="436473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64E0A3-C8F4-D6D2-A43A-3F66F362D5A8}"/>
              </a:ext>
            </a:extLst>
          </p:cNvPr>
          <p:cNvCxnSpPr>
            <a:cxnSpLocks/>
          </p:cNvCxnSpPr>
          <p:nvPr/>
        </p:nvCxnSpPr>
        <p:spPr>
          <a:xfrm>
            <a:off x="484479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7E7D3-517D-059D-5B96-5827A58FA1DD}"/>
              </a:ext>
            </a:extLst>
          </p:cNvPr>
          <p:cNvCxnSpPr>
            <a:cxnSpLocks/>
          </p:cNvCxnSpPr>
          <p:nvPr/>
        </p:nvCxnSpPr>
        <p:spPr>
          <a:xfrm>
            <a:off x="532485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B8A54F-1906-FA54-1C20-72ABE6C65CCA}"/>
              </a:ext>
            </a:extLst>
          </p:cNvPr>
          <p:cNvCxnSpPr>
            <a:cxnSpLocks/>
          </p:cNvCxnSpPr>
          <p:nvPr/>
        </p:nvCxnSpPr>
        <p:spPr>
          <a:xfrm>
            <a:off x="579729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77C5D-689C-1D8B-8B87-D62B36F43B1E}"/>
              </a:ext>
            </a:extLst>
          </p:cNvPr>
          <p:cNvCxnSpPr>
            <a:cxnSpLocks/>
          </p:cNvCxnSpPr>
          <p:nvPr/>
        </p:nvCxnSpPr>
        <p:spPr>
          <a:xfrm>
            <a:off x="626211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894A16-A221-CFD1-F682-C7C522EAC792}"/>
              </a:ext>
            </a:extLst>
          </p:cNvPr>
          <p:cNvCxnSpPr>
            <a:cxnSpLocks/>
          </p:cNvCxnSpPr>
          <p:nvPr/>
        </p:nvCxnSpPr>
        <p:spPr>
          <a:xfrm>
            <a:off x="674217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EAB305-4A8A-AB62-8DDA-5612798DECB7}"/>
              </a:ext>
            </a:extLst>
          </p:cNvPr>
          <p:cNvCxnSpPr>
            <a:cxnSpLocks/>
          </p:cNvCxnSpPr>
          <p:nvPr/>
        </p:nvCxnSpPr>
        <p:spPr>
          <a:xfrm>
            <a:off x="722223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2EF486-BB63-D92A-1685-4E46D4AB9C3A}"/>
              </a:ext>
            </a:extLst>
          </p:cNvPr>
          <p:cNvCxnSpPr>
            <a:cxnSpLocks/>
          </p:cNvCxnSpPr>
          <p:nvPr/>
        </p:nvCxnSpPr>
        <p:spPr>
          <a:xfrm>
            <a:off x="768705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5EBEC3-7680-C83E-30F0-C1854069A126}"/>
              </a:ext>
            </a:extLst>
          </p:cNvPr>
          <p:cNvCxnSpPr>
            <a:cxnSpLocks/>
          </p:cNvCxnSpPr>
          <p:nvPr/>
        </p:nvCxnSpPr>
        <p:spPr>
          <a:xfrm>
            <a:off x="815187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766D02-8AC4-8677-28DD-4B43CD0611AE}"/>
              </a:ext>
            </a:extLst>
          </p:cNvPr>
          <p:cNvCxnSpPr>
            <a:cxnSpLocks/>
          </p:cNvCxnSpPr>
          <p:nvPr/>
        </p:nvCxnSpPr>
        <p:spPr>
          <a:xfrm>
            <a:off x="863193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6E9DB-96B2-324B-97C4-23BC789DA1F9}"/>
              </a:ext>
            </a:extLst>
          </p:cNvPr>
          <p:cNvCxnSpPr>
            <a:cxnSpLocks/>
          </p:cNvCxnSpPr>
          <p:nvPr/>
        </p:nvCxnSpPr>
        <p:spPr>
          <a:xfrm>
            <a:off x="9111996" y="5264048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AE2724-DD1A-8AAD-AD01-514FFC57653F}"/>
                  </a:ext>
                </a:extLst>
              </p:cNvPr>
              <p:cNvSpPr txBox="1"/>
              <p:nvPr/>
            </p:nvSpPr>
            <p:spPr>
              <a:xfrm>
                <a:off x="1703453" y="569457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AE2724-DD1A-8AAD-AD01-514FFC57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53" y="5694578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FFC542-A266-2E05-ED66-5EC19617822E}"/>
                  </a:ext>
                </a:extLst>
              </p:cNvPr>
              <p:cNvSpPr txBox="1"/>
              <p:nvPr/>
            </p:nvSpPr>
            <p:spPr>
              <a:xfrm>
                <a:off x="2156368" y="567801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FFC542-A266-2E05-ED66-5EC19617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68" y="5678011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B18B3D-7E58-A42D-1DF2-084CDA86D699}"/>
                  </a:ext>
                </a:extLst>
              </p:cNvPr>
              <p:cNvSpPr txBox="1"/>
              <p:nvPr/>
            </p:nvSpPr>
            <p:spPr>
              <a:xfrm>
                <a:off x="2569039" y="5680494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B18B3D-7E58-A42D-1DF2-084CDA86D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039" y="5680494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9E6202-C257-B52C-0518-C90961C7C2BA}"/>
                  </a:ext>
                </a:extLst>
              </p:cNvPr>
              <p:cNvSpPr txBox="1"/>
              <p:nvPr/>
            </p:nvSpPr>
            <p:spPr>
              <a:xfrm>
                <a:off x="3052905" y="5685053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9E6202-C257-B52C-0518-C90961C7C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05" y="5685053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9F8C04-478B-D4F0-E703-98F5241B37AA}"/>
                  </a:ext>
                </a:extLst>
              </p:cNvPr>
              <p:cNvSpPr txBox="1"/>
              <p:nvPr/>
            </p:nvSpPr>
            <p:spPr>
              <a:xfrm>
                <a:off x="3484626" y="567801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9F8C04-478B-D4F0-E703-98F5241B3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626" y="5678011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67966-A24E-D17D-FCF8-ED2CC2ACB9CD}"/>
                  </a:ext>
                </a:extLst>
              </p:cNvPr>
              <p:cNvSpPr txBox="1"/>
              <p:nvPr/>
            </p:nvSpPr>
            <p:spPr>
              <a:xfrm>
                <a:off x="3957784" y="5685053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67966-A24E-D17D-FCF8-ED2CC2ACB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784" y="5685053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F2BAB8-A950-2A8F-2415-C646E80B8BE9}"/>
                  </a:ext>
                </a:extLst>
              </p:cNvPr>
              <p:cNvSpPr txBox="1"/>
              <p:nvPr/>
            </p:nvSpPr>
            <p:spPr>
              <a:xfrm>
                <a:off x="5374007" y="563917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F2BAB8-A950-2A8F-2415-C646E80B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07" y="5639179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9BF33E-9E1D-AE72-5AAA-BAE6B105E9B8}"/>
                  </a:ext>
                </a:extLst>
              </p:cNvPr>
              <p:cNvSpPr txBox="1"/>
              <p:nvPr/>
            </p:nvSpPr>
            <p:spPr>
              <a:xfrm>
                <a:off x="8714804" y="569457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9BF33E-9E1D-AE72-5AAA-BAE6B105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804" y="5694578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8ECC84-58AC-C481-2F69-CCA951F1FC90}"/>
                  </a:ext>
                </a:extLst>
              </p:cNvPr>
              <p:cNvSpPr txBox="1"/>
              <p:nvPr/>
            </p:nvSpPr>
            <p:spPr>
              <a:xfrm>
                <a:off x="9277732" y="569457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8ECC84-58AC-C481-2F69-CCA951F1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732" y="5694578"/>
                <a:ext cx="794384" cy="276999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DF4EE1-8B52-B687-331A-CDF1214190A4}"/>
              </a:ext>
            </a:extLst>
          </p:cNvPr>
          <p:cNvCxnSpPr>
            <a:cxnSpLocks/>
          </p:cNvCxnSpPr>
          <p:nvPr/>
        </p:nvCxnSpPr>
        <p:spPr>
          <a:xfrm>
            <a:off x="6742176" y="5809854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63CB9D-B925-4BA9-9D7C-5317D20597D6}"/>
                  </a:ext>
                </a:extLst>
              </p:cNvPr>
              <p:cNvSpPr txBox="1"/>
              <p:nvPr/>
            </p:nvSpPr>
            <p:spPr>
              <a:xfrm>
                <a:off x="6736163" y="5809854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63CB9D-B925-4BA9-9D7C-5317D205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163" y="5809854"/>
                <a:ext cx="277892" cy="369332"/>
              </a:xfrm>
              <a:prstGeom prst="rect">
                <a:avLst/>
              </a:prstGeom>
              <a:blipFill>
                <a:blip r:embed="rId12"/>
                <a:stretch>
                  <a:fillRect l="-4348" r="-67391"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EA19CF-4E02-54F9-0811-2DF5DE8BAB23}"/>
                  </a:ext>
                </a:extLst>
              </p:cNvPr>
              <p:cNvSpPr txBox="1"/>
              <p:nvPr/>
            </p:nvSpPr>
            <p:spPr>
              <a:xfrm>
                <a:off x="1908718" y="493753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EA19CF-4E02-54F9-0811-2DF5DE8BA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18" y="4937531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6624AF-D332-438E-BA82-51B355AEAB8E}"/>
                  </a:ext>
                </a:extLst>
              </p:cNvPr>
              <p:cNvSpPr txBox="1"/>
              <p:nvPr/>
            </p:nvSpPr>
            <p:spPr>
              <a:xfrm>
                <a:off x="2349133" y="492924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6624AF-D332-438E-BA82-51B355AE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4929248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C0475D-70C0-E1C9-0E4C-30BD7CC0FC3B}"/>
                  </a:ext>
                </a:extLst>
              </p:cNvPr>
              <p:cNvSpPr txBox="1"/>
              <p:nvPr/>
            </p:nvSpPr>
            <p:spPr>
              <a:xfrm>
                <a:off x="2792766" y="492924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C0475D-70C0-E1C9-0E4C-30BD7CC0F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66" y="4929248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A3C92D-2CDA-1F2C-2453-1F55F6BB0B83}"/>
                  </a:ext>
                </a:extLst>
              </p:cNvPr>
              <p:cNvSpPr txBox="1"/>
              <p:nvPr/>
            </p:nvSpPr>
            <p:spPr>
              <a:xfrm>
                <a:off x="3279622" y="492924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A3C92D-2CDA-1F2C-2453-1F55F6BB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622" y="4929248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A97059-1955-DBCE-CCC9-582E3C613FD6}"/>
                  </a:ext>
                </a:extLst>
              </p:cNvPr>
              <p:cNvSpPr txBox="1"/>
              <p:nvPr/>
            </p:nvSpPr>
            <p:spPr>
              <a:xfrm>
                <a:off x="3721350" y="492924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A97059-1955-DBCE-CCC9-582E3C61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350" y="4929248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861F2A-D74F-2EFA-573F-3808D1D6FE93}"/>
                  </a:ext>
                </a:extLst>
              </p:cNvPr>
              <p:cNvSpPr txBox="1"/>
              <p:nvPr/>
            </p:nvSpPr>
            <p:spPr>
              <a:xfrm>
                <a:off x="5362061" y="491181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861F2A-D74F-2EFA-573F-3808D1D6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61" y="4911819"/>
                <a:ext cx="794384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5CABAC-FF0A-EA31-C1C2-13A4BDE7F90A}"/>
                  </a:ext>
                </a:extLst>
              </p:cNvPr>
              <p:cNvSpPr txBox="1"/>
              <p:nvPr/>
            </p:nvSpPr>
            <p:spPr>
              <a:xfrm>
                <a:off x="8763497" y="4937531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5CABAC-FF0A-EA31-C1C2-13A4BDE7F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497" y="4937531"/>
                <a:ext cx="1118231" cy="276999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07A25-1B84-CEC3-298E-D32513D1A318}"/>
              </a:ext>
            </a:extLst>
          </p:cNvPr>
          <p:cNvCxnSpPr>
            <a:cxnSpLocks/>
          </p:cNvCxnSpPr>
          <p:nvPr/>
        </p:nvCxnSpPr>
        <p:spPr>
          <a:xfrm>
            <a:off x="2317184" y="5206246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813E41-A5AF-474B-1885-3050B44B3212}"/>
              </a:ext>
            </a:extLst>
          </p:cNvPr>
          <p:cNvCxnSpPr>
            <a:cxnSpLocks/>
          </p:cNvCxnSpPr>
          <p:nvPr/>
        </p:nvCxnSpPr>
        <p:spPr>
          <a:xfrm>
            <a:off x="2764859" y="5206246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D00BF4-79DB-4B48-995F-01C59341CB36}"/>
              </a:ext>
            </a:extLst>
          </p:cNvPr>
          <p:cNvCxnSpPr>
            <a:cxnSpLocks/>
          </p:cNvCxnSpPr>
          <p:nvPr/>
        </p:nvCxnSpPr>
        <p:spPr>
          <a:xfrm>
            <a:off x="3218884" y="521453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BD0738-95C6-6245-328E-3E5BE804845A}"/>
              </a:ext>
            </a:extLst>
          </p:cNvPr>
          <p:cNvCxnSpPr>
            <a:cxnSpLocks/>
          </p:cNvCxnSpPr>
          <p:nvPr/>
        </p:nvCxnSpPr>
        <p:spPr>
          <a:xfrm>
            <a:off x="3666559" y="521453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BC3107-C00A-2E97-6CD2-310287BA1882}"/>
              </a:ext>
            </a:extLst>
          </p:cNvPr>
          <p:cNvCxnSpPr>
            <a:cxnSpLocks/>
          </p:cNvCxnSpPr>
          <p:nvPr/>
        </p:nvCxnSpPr>
        <p:spPr>
          <a:xfrm>
            <a:off x="4144265" y="5214530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007AF8C-DC08-15FF-472D-87A465A75049}"/>
              </a:ext>
            </a:extLst>
          </p:cNvPr>
          <p:cNvCxnSpPr>
            <a:cxnSpLocks/>
          </p:cNvCxnSpPr>
          <p:nvPr/>
        </p:nvCxnSpPr>
        <p:spPr>
          <a:xfrm>
            <a:off x="9332137" y="5204866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12363C4-E6AD-C26A-2150-B8C7389AAB11}"/>
              </a:ext>
            </a:extLst>
          </p:cNvPr>
          <p:cNvSpPr/>
          <p:nvPr/>
        </p:nvSpPr>
        <p:spPr>
          <a:xfrm>
            <a:off x="1880119" y="5639179"/>
            <a:ext cx="465586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0714E83-26B1-309E-34C2-6142671AD21D}"/>
              </a:ext>
            </a:extLst>
          </p:cNvPr>
          <p:cNvSpPr/>
          <p:nvPr/>
        </p:nvSpPr>
        <p:spPr>
          <a:xfrm>
            <a:off x="9419028" y="5617425"/>
            <a:ext cx="465586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3548AB8-25F2-CF0D-EEE0-A63A2A4CEF9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2529"/>
          <a:stretch/>
        </p:blipFill>
        <p:spPr>
          <a:xfrm>
            <a:off x="3316179" y="2925430"/>
            <a:ext cx="5548671" cy="130313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7B27C4-B1D1-9A2C-024B-AE1E20997A36}"/>
              </a:ext>
            </a:extLst>
          </p:cNvPr>
          <p:cNvSpPr txBox="1"/>
          <p:nvPr/>
        </p:nvSpPr>
        <p:spPr>
          <a:xfrm>
            <a:off x="3394682" y="4086735"/>
            <a:ext cx="6094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https://home.cc.umanitoba.ca/~lovetrij/cECE7810/Papers/Mur%201981.pdf</a:t>
            </a:r>
          </a:p>
        </p:txBody>
      </p:sp>
    </p:spTree>
    <p:extLst>
      <p:ext uri="{BB962C8B-B14F-4D97-AF65-F5344CB8AC3E}">
        <p14:creationId xmlns:p14="http://schemas.microsoft.com/office/powerpoint/2010/main" val="3705794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A398-B2C8-FE73-7942-5CC724CD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65F8-AC8E-F35D-4F15-0A21AAA4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BD2AA2-49E3-5338-6853-497B26944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</p:spPr>
            <p:txBody>
              <a:bodyPr/>
              <a:lstStyle/>
              <a:p>
                <a:r>
                  <a:rPr lang="en-CA" dirty="0"/>
                  <a:t>Mur Absorbing Boundary Conditions </a:t>
                </a:r>
              </a:p>
              <a:p>
                <a:pPr lvl="1"/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  <a:p>
                <a:pPr lvl="1"/>
                <a:endParaRPr lang="en-CA" dirty="0"/>
              </a:p>
              <a:p>
                <a:pPr marL="0" indent="0">
                  <a:buNone/>
                </a:pPr>
                <a:r>
                  <a:rPr lang="en-CA" sz="2000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+1,0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e>
                        </m:d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d>
                  </m:oMath>
                </a14:m>
                <a:endParaRPr lang="en-CA" sz="20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BD2AA2-49E3-5338-6853-497B26944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97BE25-1D17-4217-F71B-ED86D87F14EA}"/>
              </a:ext>
            </a:extLst>
          </p:cNvPr>
          <p:cNvCxnSpPr>
            <a:cxnSpLocks/>
          </p:cNvCxnSpPr>
          <p:nvPr/>
        </p:nvCxnSpPr>
        <p:spPr>
          <a:xfrm flipV="1">
            <a:off x="6096000" y="4443984"/>
            <a:ext cx="231648" cy="60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D1D2E4-1378-4080-4A18-DEFB6ECEBF54}"/>
              </a:ext>
            </a:extLst>
          </p:cNvPr>
          <p:cNvSpPr txBox="1"/>
          <p:nvPr/>
        </p:nvSpPr>
        <p:spPr>
          <a:xfrm>
            <a:off x="5103876" y="5184648"/>
            <a:ext cx="198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Speed of light in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80ABA-CE35-4771-5403-628F424FDE12}"/>
              </a:ext>
            </a:extLst>
          </p:cNvPr>
          <p:cNvSpPr txBox="1"/>
          <p:nvPr/>
        </p:nvSpPr>
        <p:spPr>
          <a:xfrm>
            <a:off x="7624572" y="3680351"/>
            <a:ext cx="198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Speed of light in vacuum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AEC17-BB9B-FC11-9B42-6A5FCFE6817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088124" y="4003517"/>
            <a:ext cx="536448" cy="65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76EC35-1EA5-9A5B-CED8-A47C0B22904F}"/>
                  </a:ext>
                </a:extLst>
              </p:cNvPr>
              <p:cNvSpPr txBox="1"/>
              <p:nvPr/>
            </p:nvSpPr>
            <p:spPr>
              <a:xfrm>
                <a:off x="7624572" y="5184648"/>
                <a:ext cx="27630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Refractive index of material (at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)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76EC35-1EA5-9A5B-CED8-A47C0B22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572" y="5184648"/>
                <a:ext cx="2763012" cy="646331"/>
              </a:xfrm>
              <a:prstGeom prst="rect">
                <a:avLst/>
              </a:prstGeom>
              <a:blipFill>
                <a:blip r:embed="rId3"/>
                <a:stretch>
                  <a:fillRect l="-1987" t="-4717" b="-141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9011D8-EA16-7533-A6F7-CA3FB9088A22}"/>
              </a:ext>
            </a:extLst>
          </p:cNvPr>
          <p:cNvCxnSpPr>
            <a:cxnSpLocks/>
          </p:cNvCxnSpPr>
          <p:nvPr/>
        </p:nvCxnSpPr>
        <p:spPr>
          <a:xfrm flipH="1" flipV="1">
            <a:off x="7088124" y="4524802"/>
            <a:ext cx="739140" cy="677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18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A5A7-4EC6-363F-7500-F9FBC4CE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93A4-6663-9D37-BC32-91FE2F11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83B37-8DA8-F93C-CDF9-BFB08D0DE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</p:spPr>
            <p:txBody>
              <a:bodyPr/>
              <a:lstStyle/>
              <a:p>
                <a:r>
                  <a:rPr lang="en-CA" dirty="0"/>
                  <a:t>Mur Absorbing Boundary Conditions </a:t>
                </a:r>
              </a:p>
              <a:p>
                <a:pPr lvl="1"/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:endParaRPr lang="en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′⋅[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000" dirty="0"/>
                  <a:t>]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CA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83B37-8DA8-F93C-CDF9-BFB08D0DE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7848"/>
                <a:ext cx="9970008" cy="4351338"/>
              </a:xfrm>
              <a:blipFill>
                <a:blip r:embed="rId2"/>
                <a:stretch>
                  <a:fillRect l="-1101" t="-2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8DB6A9-EFE9-0211-AADE-232FFF946013}"/>
              </a:ext>
            </a:extLst>
          </p:cNvPr>
          <p:cNvCxnSpPr>
            <a:cxnSpLocks/>
          </p:cNvCxnSpPr>
          <p:nvPr/>
        </p:nvCxnSpPr>
        <p:spPr>
          <a:xfrm flipV="1">
            <a:off x="6096000" y="4443984"/>
            <a:ext cx="231648" cy="60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1A4506-9199-3B64-15BD-F58C0A2C760B}"/>
              </a:ext>
            </a:extLst>
          </p:cNvPr>
          <p:cNvSpPr txBox="1"/>
          <p:nvPr/>
        </p:nvSpPr>
        <p:spPr>
          <a:xfrm>
            <a:off x="5103876" y="5184648"/>
            <a:ext cx="198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Speed of light in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B4D8B-1443-242F-EBE0-29C3470EF58F}"/>
              </a:ext>
            </a:extLst>
          </p:cNvPr>
          <p:cNvSpPr txBox="1"/>
          <p:nvPr/>
        </p:nvSpPr>
        <p:spPr>
          <a:xfrm>
            <a:off x="7624572" y="3680351"/>
            <a:ext cx="198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Speed of light in vacuum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D6242C-6432-180A-C838-9131E75FF0F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088124" y="4003517"/>
            <a:ext cx="536448" cy="65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B39458-DECD-7E60-E71E-54230CE45EBC}"/>
                  </a:ext>
                </a:extLst>
              </p:cNvPr>
              <p:cNvSpPr txBox="1"/>
              <p:nvPr/>
            </p:nvSpPr>
            <p:spPr>
              <a:xfrm>
                <a:off x="7624572" y="5184648"/>
                <a:ext cx="27630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Refractive index of material (at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CA" dirty="0"/>
                  <a:t>)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B39458-DECD-7E60-E71E-54230CE45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572" y="5184648"/>
                <a:ext cx="2763012" cy="646331"/>
              </a:xfrm>
              <a:prstGeom prst="rect">
                <a:avLst/>
              </a:prstGeom>
              <a:blipFill>
                <a:blip r:embed="rId3"/>
                <a:stretch>
                  <a:fillRect l="-1987" t="-4717" b="-141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715E95-C4A6-8B35-A83D-B1BD76076CA3}"/>
              </a:ext>
            </a:extLst>
          </p:cNvPr>
          <p:cNvCxnSpPr>
            <a:cxnSpLocks/>
          </p:cNvCxnSpPr>
          <p:nvPr/>
        </p:nvCxnSpPr>
        <p:spPr>
          <a:xfrm flipH="1" flipV="1">
            <a:off x="7088124" y="4524802"/>
            <a:ext cx="739140" cy="677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97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95ED5-2766-FA90-C2CC-3A161254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56EE-3458-08E7-3C8A-5A3613FD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578621-0D17-6768-7E8F-26175BD7EE47}"/>
                  </a:ext>
                </a:extLst>
              </p:cNvPr>
              <p:cNvSpPr txBox="1"/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578621-0D17-6768-7E8F-26175BD7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581275"/>
                <a:ext cx="2324100" cy="369332"/>
              </a:xfrm>
              <a:prstGeom prst="rect">
                <a:avLst/>
              </a:prstGeom>
              <a:blipFill>
                <a:blip r:embed="rId3"/>
                <a:stretch>
                  <a:fillRect l="-2362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40DC9F-AF0E-C734-893E-59DDE6D81515}"/>
                  </a:ext>
                </a:extLst>
              </p:cNvPr>
              <p:cNvSpPr txBox="1"/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for 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40DC9F-AF0E-C734-893E-59DDE6D8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554718"/>
                <a:ext cx="3438525" cy="783869"/>
              </a:xfrm>
              <a:prstGeom prst="rect">
                <a:avLst/>
              </a:prstGeom>
              <a:blipFill>
                <a:blip r:embed="rId4"/>
                <a:stretch>
                  <a:fillRect l="-1596" t="-3101" b="-3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575AE8-E8D7-2263-427B-4DF3ECF82126}"/>
              </a:ext>
            </a:extLst>
          </p:cNvPr>
          <p:cNvSpPr txBox="1"/>
          <p:nvPr/>
        </p:nvSpPr>
        <p:spPr>
          <a:xfrm>
            <a:off x="1457324" y="3008629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5DF825-E8DB-4DD2-7C70-477C3B641061}"/>
                  </a:ext>
                </a:extLst>
              </p:cNvPr>
              <p:cNvSpPr txBox="1"/>
              <p:nvPr/>
            </p:nvSpPr>
            <p:spPr>
              <a:xfrm>
                <a:off x="2171700" y="3681221"/>
                <a:ext cx="7148514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5DF825-E8DB-4DD2-7C70-477C3B64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681221"/>
                <a:ext cx="7148514" cy="659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693AED-E867-8B4F-A525-DE946D3025BF}"/>
                  </a:ext>
                </a:extLst>
              </p:cNvPr>
              <p:cNvSpPr txBox="1"/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693AED-E867-8B4F-A525-DE946D302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3314639"/>
                <a:ext cx="6486525" cy="369332"/>
              </a:xfrm>
              <a:prstGeom prst="rect">
                <a:avLst/>
              </a:prstGeom>
              <a:blipFill>
                <a:blip r:embed="rId6"/>
                <a:stretch>
                  <a:fillRect l="-751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7EDEB5-59EC-31F6-9583-272C66476E71}"/>
              </a:ext>
            </a:extLst>
          </p:cNvPr>
          <p:cNvSpPr txBox="1"/>
          <p:nvPr/>
        </p:nvSpPr>
        <p:spPr>
          <a:xfrm>
            <a:off x="1457324" y="439653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3BEC19-BE84-5C3F-1326-4F28E362A7A0}"/>
                  </a:ext>
                </a:extLst>
              </p:cNvPr>
              <p:cNvSpPr txBox="1"/>
              <p:nvPr/>
            </p:nvSpPr>
            <p:spPr>
              <a:xfrm>
                <a:off x="1976437" y="5008555"/>
                <a:ext cx="7539039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3BEC19-BE84-5C3F-1326-4F28E362A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37" y="5008555"/>
                <a:ext cx="7539039" cy="66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54E1AA-A010-DAE1-9FE6-40B04D0F1285}"/>
                  </a:ext>
                </a:extLst>
              </p:cNvPr>
              <p:cNvSpPr txBox="1"/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54E1AA-A010-DAE1-9FE6-40B04D0F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399" y="4702545"/>
                <a:ext cx="6486525" cy="369332"/>
              </a:xfrm>
              <a:prstGeom prst="rect">
                <a:avLst/>
              </a:prstGeom>
              <a:blipFill>
                <a:blip r:embed="rId8"/>
                <a:stretch>
                  <a:fillRect l="-751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621A6-1DC3-2329-E302-888822420030}"/>
                  </a:ext>
                </a:extLst>
              </p:cNvPr>
              <p:cNvSpPr txBox="1"/>
              <p:nvPr/>
            </p:nvSpPr>
            <p:spPr>
              <a:xfrm>
                <a:off x="2054160" y="5843624"/>
                <a:ext cx="7539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+1,0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621A6-1DC3-2329-E302-88882242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60" y="5843624"/>
                <a:ext cx="753903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5FD58-009F-20F0-171A-EB2AADBDB0B1}"/>
                  </a:ext>
                </a:extLst>
              </p:cNvPr>
              <p:cNvSpPr txBox="1"/>
              <p:nvPr/>
            </p:nvSpPr>
            <p:spPr>
              <a:xfrm>
                <a:off x="2058732" y="6268474"/>
                <a:ext cx="7615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′⋅[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+1, 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dirty="0"/>
                        <m:t>]</m:t>
                      </m:r>
                      <m:r>
                        <m:rPr>
                          <m:nor/>
                        </m:rPr>
                        <a:rPr lang="en-CA" b="0" i="0" dirty="0" smtClean="0"/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5FD58-009F-20F0-171A-EB2AADBDB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732" y="6268474"/>
                <a:ext cx="761562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696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067-7E0B-DA1C-1C74-E06C2A90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390A-F9F1-C78F-1D9D-3E3615AE8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Naïve source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0C0376-2B21-4933-4630-4DA3C1C94D53}"/>
              </a:ext>
            </a:extLst>
          </p:cNvPr>
          <p:cNvSpPr/>
          <p:nvPr/>
        </p:nvSpPr>
        <p:spPr>
          <a:xfrm>
            <a:off x="2162175" y="4338000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E37944-4A92-33B4-759F-E1CE1D597A7D}"/>
              </a:ext>
            </a:extLst>
          </p:cNvPr>
          <p:cNvCxnSpPr>
            <a:cxnSpLocks/>
          </p:cNvCxnSpPr>
          <p:nvPr/>
        </p:nvCxnSpPr>
        <p:spPr>
          <a:xfrm>
            <a:off x="25984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4941F57-F314-A9E8-A50B-7412B762E166}"/>
              </a:ext>
            </a:extLst>
          </p:cNvPr>
          <p:cNvCxnSpPr>
            <a:cxnSpLocks/>
          </p:cNvCxnSpPr>
          <p:nvPr/>
        </p:nvCxnSpPr>
        <p:spPr>
          <a:xfrm>
            <a:off x="30403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B6655-D4E7-0907-486E-25E0D945980D}"/>
              </a:ext>
            </a:extLst>
          </p:cNvPr>
          <p:cNvCxnSpPr>
            <a:cxnSpLocks/>
          </p:cNvCxnSpPr>
          <p:nvPr/>
        </p:nvCxnSpPr>
        <p:spPr>
          <a:xfrm>
            <a:off x="35052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50CE3C-8711-AF7B-3416-069AFC3E90D6}"/>
              </a:ext>
            </a:extLst>
          </p:cNvPr>
          <p:cNvCxnSpPr>
            <a:cxnSpLocks/>
          </p:cNvCxnSpPr>
          <p:nvPr/>
        </p:nvCxnSpPr>
        <p:spPr>
          <a:xfrm>
            <a:off x="39547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3B39C6-C5BA-EAAB-BF6E-63D88649BA16}"/>
              </a:ext>
            </a:extLst>
          </p:cNvPr>
          <p:cNvCxnSpPr>
            <a:cxnSpLocks/>
          </p:cNvCxnSpPr>
          <p:nvPr/>
        </p:nvCxnSpPr>
        <p:spPr>
          <a:xfrm>
            <a:off x="44196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812C25-B844-B7EE-FD31-2D41B44D7E91}"/>
              </a:ext>
            </a:extLst>
          </p:cNvPr>
          <p:cNvCxnSpPr>
            <a:cxnSpLocks/>
          </p:cNvCxnSpPr>
          <p:nvPr/>
        </p:nvCxnSpPr>
        <p:spPr>
          <a:xfrm>
            <a:off x="48996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1DB485-A923-DDC8-0E0A-5877C03B9A72}"/>
              </a:ext>
            </a:extLst>
          </p:cNvPr>
          <p:cNvCxnSpPr>
            <a:cxnSpLocks/>
          </p:cNvCxnSpPr>
          <p:nvPr/>
        </p:nvCxnSpPr>
        <p:spPr>
          <a:xfrm>
            <a:off x="53797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C74815-B94C-091D-552A-04C18AA0B6BA}"/>
              </a:ext>
            </a:extLst>
          </p:cNvPr>
          <p:cNvCxnSpPr>
            <a:cxnSpLocks/>
          </p:cNvCxnSpPr>
          <p:nvPr/>
        </p:nvCxnSpPr>
        <p:spPr>
          <a:xfrm>
            <a:off x="58521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14BE30-40DA-7109-0A8A-1425B37F3195}"/>
              </a:ext>
            </a:extLst>
          </p:cNvPr>
          <p:cNvCxnSpPr>
            <a:cxnSpLocks/>
          </p:cNvCxnSpPr>
          <p:nvPr/>
        </p:nvCxnSpPr>
        <p:spPr>
          <a:xfrm>
            <a:off x="63169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574EA1C-085E-89DC-8D7B-175C2E44DAD5}"/>
              </a:ext>
            </a:extLst>
          </p:cNvPr>
          <p:cNvCxnSpPr>
            <a:cxnSpLocks/>
          </p:cNvCxnSpPr>
          <p:nvPr/>
        </p:nvCxnSpPr>
        <p:spPr>
          <a:xfrm>
            <a:off x="679704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F720E7-9129-5D8E-038F-70C3004300A4}"/>
              </a:ext>
            </a:extLst>
          </p:cNvPr>
          <p:cNvCxnSpPr>
            <a:cxnSpLocks/>
          </p:cNvCxnSpPr>
          <p:nvPr/>
        </p:nvCxnSpPr>
        <p:spPr>
          <a:xfrm>
            <a:off x="72771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2AA9A9-60D6-03CF-51EA-4CE36F66DD80}"/>
              </a:ext>
            </a:extLst>
          </p:cNvPr>
          <p:cNvCxnSpPr>
            <a:cxnSpLocks/>
          </p:cNvCxnSpPr>
          <p:nvPr/>
        </p:nvCxnSpPr>
        <p:spPr>
          <a:xfrm>
            <a:off x="77419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2CC964-A630-04EB-BD09-2778B57DE6CF}"/>
              </a:ext>
            </a:extLst>
          </p:cNvPr>
          <p:cNvCxnSpPr>
            <a:cxnSpLocks/>
          </p:cNvCxnSpPr>
          <p:nvPr/>
        </p:nvCxnSpPr>
        <p:spPr>
          <a:xfrm>
            <a:off x="820674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ECE256-EFE3-8715-B0FE-770F45DE0335}"/>
              </a:ext>
            </a:extLst>
          </p:cNvPr>
          <p:cNvCxnSpPr>
            <a:cxnSpLocks/>
          </p:cNvCxnSpPr>
          <p:nvPr/>
        </p:nvCxnSpPr>
        <p:spPr>
          <a:xfrm>
            <a:off x="86868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9B2DB9-2643-7E3D-8B31-FAD496150F1C}"/>
              </a:ext>
            </a:extLst>
          </p:cNvPr>
          <p:cNvCxnSpPr>
            <a:cxnSpLocks/>
          </p:cNvCxnSpPr>
          <p:nvPr/>
        </p:nvCxnSpPr>
        <p:spPr>
          <a:xfrm>
            <a:off x="91668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134D37-ECE5-21EE-4B0B-3497457E7F00}"/>
                  </a:ext>
                </a:extLst>
              </p:cNvPr>
              <p:cNvSpPr txBox="1"/>
              <p:nvPr/>
            </p:nvSpPr>
            <p:spPr>
              <a:xfrm>
                <a:off x="1758317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134D37-ECE5-21EE-4B0B-3497457E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17" y="4766625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0EBCC4-43C9-3278-12DC-9B76B518FFA4}"/>
                  </a:ext>
                </a:extLst>
              </p:cNvPr>
              <p:cNvSpPr txBox="1"/>
              <p:nvPr/>
            </p:nvSpPr>
            <p:spPr>
              <a:xfrm>
                <a:off x="2211232" y="475005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0EBCC4-43C9-3278-12DC-9B76B518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4750058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CE7D55-D4EB-FA19-640F-2A7A69EA1E40}"/>
                  </a:ext>
                </a:extLst>
              </p:cNvPr>
              <p:cNvSpPr txBox="1"/>
              <p:nvPr/>
            </p:nvSpPr>
            <p:spPr>
              <a:xfrm>
                <a:off x="2623903" y="475254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CE7D55-D4EB-FA19-640F-2A7A69EA1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03" y="4752541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EBAAE9-BBF9-6A9E-ADEE-78BE2C14B185}"/>
                  </a:ext>
                </a:extLst>
              </p:cNvPr>
              <p:cNvSpPr txBox="1"/>
              <p:nvPr/>
            </p:nvSpPr>
            <p:spPr>
              <a:xfrm>
                <a:off x="3107769" y="475710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EBAAE9-BBF9-6A9E-ADEE-78BE2C14B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769" y="4757100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B29959-0234-DC6E-C0E8-3A13C293ACC2}"/>
                  </a:ext>
                </a:extLst>
              </p:cNvPr>
              <p:cNvSpPr txBox="1"/>
              <p:nvPr/>
            </p:nvSpPr>
            <p:spPr>
              <a:xfrm>
                <a:off x="3539490" y="475005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B29959-0234-DC6E-C0E8-3A13C293A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490" y="4750058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C61B0F-EC1E-7085-49C7-40803425627D}"/>
                  </a:ext>
                </a:extLst>
              </p:cNvPr>
              <p:cNvSpPr txBox="1"/>
              <p:nvPr/>
            </p:nvSpPr>
            <p:spPr>
              <a:xfrm>
                <a:off x="4012648" y="475710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C61B0F-EC1E-7085-49C7-408034256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648" y="4757100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B36829C-6F44-2AE1-B568-2D9577305D00}"/>
                  </a:ext>
                </a:extLst>
              </p:cNvPr>
              <p:cNvSpPr txBox="1"/>
              <p:nvPr/>
            </p:nvSpPr>
            <p:spPr>
              <a:xfrm>
                <a:off x="4505327" y="471122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B36829C-6F44-2AE1-B568-2D957730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27" y="471122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441773F-6CD1-AE5B-DA3E-60A1909DD463}"/>
                  </a:ext>
                </a:extLst>
              </p:cNvPr>
              <p:cNvSpPr txBox="1"/>
              <p:nvPr/>
            </p:nvSpPr>
            <p:spPr>
              <a:xfrm>
                <a:off x="8769668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441773F-6CD1-AE5B-DA3E-60A1909D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68" y="4766625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98093E-AC8C-3552-220B-35661A6C268A}"/>
                  </a:ext>
                </a:extLst>
              </p:cNvPr>
              <p:cNvSpPr txBox="1"/>
              <p:nvPr/>
            </p:nvSpPr>
            <p:spPr>
              <a:xfrm>
                <a:off x="9332596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98093E-AC8C-3552-220B-35661A6C2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96" y="4766625"/>
                <a:ext cx="794384" cy="276999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659C50-9950-0648-4DAE-59A056F319CB}"/>
              </a:ext>
            </a:extLst>
          </p:cNvPr>
          <p:cNvCxnSpPr>
            <a:cxnSpLocks/>
          </p:cNvCxnSpPr>
          <p:nvPr/>
        </p:nvCxnSpPr>
        <p:spPr>
          <a:xfrm>
            <a:off x="6797040" y="4881901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1182B9-2969-DB16-97F5-E47FD9DC54E1}"/>
                  </a:ext>
                </a:extLst>
              </p:cNvPr>
              <p:cNvSpPr txBox="1"/>
              <p:nvPr/>
            </p:nvSpPr>
            <p:spPr>
              <a:xfrm>
                <a:off x="6791027" y="4881901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1182B9-2969-DB16-97F5-E47FD9DC5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27" y="4881901"/>
                <a:ext cx="277892" cy="369332"/>
              </a:xfrm>
              <a:prstGeom prst="rect">
                <a:avLst/>
              </a:prstGeom>
              <a:blipFill>
                <a:blip r:embed="rId12"/>
                <a:stretch>
                  <a:fillRect l="-4348" r="-67391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75D4B8-903D-20A0-53D8-5274D61C264F}"/>
                  </a:ext>
                </a:extLst>
              </p:cNvPr>
              <p:cNvSpPr txBox="1"/>
              <p:nvPr/>
            </p:nvSpPr>
            <p:spPr>
              <a:xfrm>
                <a:off x="1963582" y="400957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75D4B8-903D-20A0-53D8-5274D61C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582" y="4009578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8D755D9-C981-B1EC-16A8-04358F09A577}"/>
                  </a:ext>
                </a:extLst>
              </p:cNvPr>
              <p:cNvSpPr txBox="1"/>
              <p:nvPr/>
            </p:nvSpPr>
            <p:spPr>
              <a:xfrm>
                <a:off x="2403997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8D755D9-C981-B1EC-16A8-04358F09A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97" y="4001295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9B3078-7165-5C28-16FC-F65990908522}"/>
                  </a:ext>
                </a:extLst>
              </p:cNvPr>
              <p:cNvSpPr txBox="1"/>
              <p:nvPr/>
            </p:nvSpPr>
            <p:spPr>
              <a:xfrm>
                <a:off x="2847630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9B3078-7165-5C28-16FC-F6599090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30" y="4001295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BF51F7-F37F-ED28-A978-B90FB1710759}"/>
                  </a:ext>
                </a:extLst>
              </p:cNvPr>
              <p:cNvSpPr txBox="1"/>
              <p:nvPr/>
            </p:nvSpPr>
            <p:spPr>
              <a:xfrm>
                <a:off x="3334486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BF51F7-F37F-ED28-A978-B90FB171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6" y="4001295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61CD95-6B7A-DEB0-3C26-83D8B461B079}"/>
                  </a:ext>
                </a:extLst>
              </p:cNvPr>
              <p:cNvSpPr txBox="1"/>
              <p:nvPr/>
            </p:nvSpPr>
            <p:spPr>
              <a:xfrm>
                <a:off x="3776214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61CD95-6B7A-DEB0-3C26-83D8B461B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214" y="4001295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E142595-DDE7-E148-FE8E-EF19EDBF8E9E}"/>
                  </a:ext>
                </a:extLst>
              </p:cNvPr>
              <p:cNvSpPr txBox="1"/>
              <p:nvPr/>
            </p:nvSpPr>
            <p:spPr>
              <a:xfrm>
                <a:off x="4493381" y="398386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E142595-DDE7-E148-FE8E-EF19EDBF8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81" y="398386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8A8E204-446E-D01A-3A2F-11FD250BC6F4}"/>
                  </a:ext>
                </a:extLst>
              </p:cNvPr>
              <p:cNvSpPr txBox="1"/>
              <p:nvPr/>
            </p:nvSpPr>
            <p:spPr>
              <a:xfrm>
                <a:off x="8818361" y="4009578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8A8E204-446E-D01A-3A2F-11FD250BC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61" y="4009578"/>
                <a:ext cx="1118231" cy="276999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B81E7F0-217E-574C-AAF5-9BDE74E0142B}"/>
              </a:ext>
            </a:extLst>
          </p:cNvPr>
          <p:cNvCxnSpPr>
            <a:cxnSpLocks/>
          </p:cNvCxnSpPr>
          <p:nvPr/>
        </p:nvCxnSpPr>
        <p:spPr>
          <a:xfrm>
            <a:off x="2372048" y="427829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DA90A7B-A49C-A0C3-9514-35251F790071}"/>
              </a:ext>
            </a:extLst>
          </p:cNvPr>
          <p:cNvCxnSpPr>
            <a:cxnSpLocks/>
          </p:cNvCxnSpPr>
          <p:nvPr/>
        </p:nvCxnSpPr>
        <p:spPr>
          <a:xfrm>
            <a:off x="2819723" y="427829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AD5EAC-59CC-87E0-1FD3-06C1DFD06888}"/>
              </a:ext>
            </a:extLst>
          </p:cNvPr>
          <p:cNvCxnSpPr>
            <a:cxnSpLocks/>
          </p:cNvCxnSpPr>
          <p:nvPr/>
        </p:nvCxnSpPr>
        <p:spPr>
          <a:xfrm>
            <a:off x="3273748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160CB13-EAAB-DC2A-3C90-82232636721E}"/>
              </a:ext>
            </a:extLst>
          </p:cNvPr>
          <p:cNvCxnSpPr>
            <a:cxnSpLocks/>
          </p:cNvCxnSpPr>
          <p:nvPr/>
        </p:nvCxnSpPr>
        <p:spPr>
          <a:xfrm>
            <a:off x="3721423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61D677A-6060-9ED0-5C09-2D964EDC86F5}"/>
              </a:ext>
            </a:extLst>
          </p:cNvPr>
          <p:cNvCxnSpPr>
            <a:cxnSpLocks/>
          </p:cNvCxnSpPr>
          <p:nvPr/>
        </p:nvCxnSpPr>
        <p:spPr>
          <a:xfrm>
            <a:off x="4199129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269BF2-60DA-2EA0-BAA8-A91C1EEE610E}"/>
              </a:ext>
            </a:extLst>
          </p:cNvPr>
          <p:cNvCxnSpPr>
            <a:cxnSpLocks/>
          </p:cNvCxnSpPr>
          <p:nvPr/>
        </p:nvCxnSpPr>
        <p:spPr>
          <a:xfrm>
            <a:off x="9387001" y="427691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DD5AA31-E81A-1C59-55D4-01F25001E7E4}"/>
                  </a:ext>
                </a:extLst>
              </p:cNvPr>
              <p:cNvSpPr txBox="1"/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DD5AA31-E81A-1C59-55D4-01F25001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C120BE-238A-3A6A-6EE2-ECAB61E42F39}"/>
                  </a:ext>
                </a:extLst>
              </p:cNvPr>
              <p:cNvSpPr txBox="1"/>
              <p:nvPr/>
            </p:nvSpPr>
            <p:spPr>
              <a:xfrm>
                <a:off x="5475628" y="471745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C120BE-238A-3A6A-6EE2-ECAB61E42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28" y="4717451"/>
                <a:ext cx="794384" cy="276999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0363A2-F37D-7D1D-3E22-BF0856EC3A34}"/>
                  </a:ext>
                </a:extLst>
              </p:cNvPr>
              <p:cNvSpPr txBox="1"/>
              <p:nvPr/>
            </p:nvSpPr>
            <p:spPr>
              <a:xfrm>
                <a:off x="5117301" y="3999914"/>
                <a:ext cx="10722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−1/2</m:t>
                    </m:r>
                  </m:oMath>
                </a14:m>
                <a:r>
                  <a:rPr lang="en-CA" sz="1200" dirty="0"/>
                  <a:t>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0363A2-F37D-7D1D-3E22-BF0856EC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01" y="3999914"/>
                <a:ext cx="107227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A44632-A8B0-0C69-ABE6-A25A4E78388F}"/>
              </a:ext>
            </a:extLst>
          </p:cNvPr>
          <p:cNvCxnSpPr>
            <a:cxnSpLocks/>
          </p:cNvCxnSpPr>
          <p:nvPr/>
        </p:nvCxnSpPr>
        <p:spPr>
          <a:xfrm>
            <a:off x="5612136" y="427691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4A5FAA4-F09E-A50A-D476-3DAA7916FA75}"/>
                  </a:ext>
                </a:extLst>
              </p:cNvPr>
              <p:cNvSpPr txBox="1"/>
              <p:nvPr/>
            </p:nvSpPr>
            <p:spPr>
              <a:xfrm>
                <a:off x="2458034" y="5161885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4A5FAA4-F09E-A50A-D476-3DAA7916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34" y="5161885"/>
                <a:ext cx="60944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C6CFB70-9574-92D7-E3DA-91321B863934}"/>
              </a:ext>
            </a:extLst>
          </p:cNvPr>
          <p:cNvCxnSpPr>
            <a:cxnSpLocks/>
          </p:cNvCxnSpPr>
          <p:nvPr/>
        </p:nvCxnSpPr>
        <p:spPr>
          <a:xfrm flipV="1">
            <a:off x="5427430" y="5022784"/>
            <a:ext cx="320636" cy="242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1765F-0616-C021-E93C-5415D957443B}"/>
                  </a:ext>
                </a:extLst>
              </p:cNvPr>
              <p:cNvSpPr txBox="1"/>
              <p:nvPr/>
            </p:nvSpPr>
            <p:spPr>
              <a:xfrm>
                <a:off x="2233421" y="3015526"/>
                <a:ext cx="753903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𝑒𝑛𝑣𝑒𝑙𝑜𝑝𝑒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781765F-0616-C021-E93C-5415D957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21" y="3015526"/>
                <a:ext cx="7539039" cy="390748"/>
              </a:xfrm>
              <a:prstGeom prst="rect">
                <a:avLst/>
              </a:prstGeom>
              <a:blipFill>
                <a:blip r:embed="rId2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49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A4C6-5B53-2145-D2C9-6B6B4100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E8DC-EDEE-964D-FCB2-B7A8EDD9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3303F-5B60-1BC8-FD5F-D43F72740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" y="1833909"/>
            <a:ext cx="10515600" cy="4351338"/>
          </a:xfrm>
        </p:spPr>
        <p:txBody>
          <a:bodyPr/>
          <a:lstStyle/>
          <a:p>
            <a:r>
              <a:rPr lang="en-CA" dirty="0"/>
              <a:t>Naïve source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7DF558-9354-4CBC-73D2-81C8DF960FAE}"/>
              </a:ext>
            </a:extLst>
          </p:cNvPr>
          <p:cNvSpPr/>
          <p:nvPr/>
        </p:nvSpPr>
        <p:spPr>
          <a:xfrm>
            <a:off x="2162175" y="4338000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14ACD0-B916-4D87-F117-72121FE168B5}"/>
              </a:ext>
            </a:extLst>
          </p:cNvPr>
          <p:cNvCxnSpPr>
            <a:cxnSpLocks/>
          </p:cNvCxnSpPr>
          <p:nvPr/>
        </p:nvCxnSpPr>
        <p:spPr>
          <a:xfrm>
            <a:off x="25984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858C0B-AB61-6266-87FF-EE529C1F3151}"/>
              </a:ext>
            </a:extLst>
          </p:cNvPr>
          <p:cNvCxnSpPr>
            <a:cxnSpLocks/>
          </p:cNvCxnSpPr>
          <p:nvPr/>
        </p:nvCxnSpPr>
        <p:spPr>
          <a:xfrm>
            <a:off x="30403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AF748C-F0D8-F6FE-AD8E-D4855B432BD5}"/>
              </a:ext>
            </a:extLst>
          </p:cNvPr>
          <p:cNvCxnSpPr>
            <a:cxnSpLocks/>
          </p:cNvCxnSpPr>
          <p:nvPr/>
        </p:nvCxnSpPr>
        <p:spPr>
          <a:xfrm>
            <a:off x="35052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649359-CB21-28FB-6398-A117E7C7CE33}"/>
              </a:ext>
            </a:extLst>
          </p:cNvPr>
          <p:cNvCxnSpPr>
            <a:cxnSpLocks/>
          </p:cNvCxnSpPr>
          <p:nvPr/>
        </p:nvCxnSpPr>
        <p:spPr>
          <a:xfrm>
            <a:off x="39547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CAD987-5369-F09A-A391-FCBB2F2E7D61}"/>
              </a:ext>
            </a:extLst>
          </p:cNvPr>
          <p:cNvCxnSpPr>
            <a:cxnSpLocks/>
          </p:cNvCxnSpPr>
          <p:nvPr/>
        </p:nvCxnSpPr>
        <p:spPr>
          <a:xfrm>
            <a:off x="44196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E0B215-8CD8-4755-4F35-E1BAC2682603}"/>
              </a:ext>
            </a:extLst>
          </p:cNvPr>
          <p:cNvCxnSpPr>
            <a:cxnSpLocks/>
          </p:cNvCxnSpPr>
          <p:nvPr/>
        </p:nvCxnSpPr>
        <p:spPr>
          <a:xfrm>
            <a:off x="48996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BE1000-CE45-72AF-E41C-9C5DDE15309F}"/>
              </a:ext>
            </a:extLst>
          </p:cNvPr>
          <p:cNvCxnSpPr>
            <a:cxnSpLocks/>
          </p:cNvCxnSpPr>
          <p:nvPr/>
        </p:nvCxnSpPr>
        <p:spPr>
          <a:xfrm>
            <a:off x="53797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CF31C7-4A45-AE71-0D44-099EA20E067B}"/>
              </a:ext>
            </a:extLst>
          </p:cNvPr>
          <p:cNvCxnSpPr>
            <a:cxnSpLocks/>
          </p:cNvCxnSpPr>
          <p:nvPr/>
        </p:nvCxnSpPr>
        <p:spPr>
          <a:xfrm>
            <a:off x="58521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F719B98-C356-5AC2-CFEC-5CA09157CBBC}"/>
              </a:ext>
            </a:extLst>
          </p:cNvPr>
          <p:cNvCxnSpPr>
            <a:cxnSpLocks/>
          </p:cNvCxnSpPr>
          <p:nvPr/>
        </p:nvCxnSpPr>
        <p:spPr>
          <a:xfrm>
            <a:off x="631698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363A5E-658E-881D-2B39-4AAE3AA88C57}"/>
              </a:ext>
            </a:extLst>
          </p:cNvPr>
          <p:cNvCxnSpPr>
            <a:cxnSpLocks/>
          </p:cNvCxnSpPr>
          <p:nvPr/>
        </p:nvCxnSpPr>
        <p:spPr>
          <a:xfrm>
            <a:off x="679704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054942-ECEE-92E9-F8BB-1620F1013731}"/>
              </a:ext>
            </a:extLst>
          </p:cNvPr>
          <p:cNvCxnSpPr>
            <a:cxnSpLocks/>
          </p:cNvCxnSpPr>
          <p:nvPr/>
        </p:nvCxnSpPr>
        <p:spPr>
          <a:xfrm>
            <a:off x="72771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714BFA-C211-D321-7D44-B12A5576CB61}"/>
              </a:ext>
            </a:extLst>
          </p:cNvPr>
          <p:cNvCxnSpPr>
            <a:cxnSpLocks/>
          </p:cNvCxnSpPr>
          <p:nvPr/>
        </p:nvCxnSpPr>
        <p:spPr>
          <a:xfrm>
            <a:off x="774192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716985-865E-3896-A4AC-AA43A0D2C293}"/>
              </a:ext>
            </a:extLst>
          </p:cNvPr>
          <p:cNvCxnSpPr>
            <a:cxnSpLocks/>
          </p:cNvCxnSpPr>
          <p:nvPr/>
        </p:nvCxnSpPr>
        <p:spPr>
          <a:xfrm>
            <a:off x="820674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F7A2A6-F222-36CA-D77B-D37125A02F5A}"/>
              </a:ext>
            </a:extLst>
          </p:cNvPr>
          <p:cNvCxnSpPr>
            <a:cxnSpLocks/>
          </p:cNvCxnSpPr>
          <p:nvPr/>
        </p:nvCxnSpPr>
        <p:spPr>
          <a:xfrm>
            <a:off x="868680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774F40-3BCA-F2EB-9667-895A2D759E5A}"/>
              </a:ext>
            </a:extLst>
          </p:cNvPr>
          <p:cNvCxnSpPr>
            <a:cxnSpLocks/>
          </p:cNvCxnSpPr>
          <p:nvPr/>
        </p:nvCxnSpPr>
        <p:spPr>
          <a:xfrm>
            <a:off x="9166860" y="43360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CE2741-C5E4-8703-ED53-092BECAEFA16}"/>
                  </a:ext>
                </a:extLst>
              </p:cNvPr>
              <p:cNvSpPr txBox="1"/>
              <p:nvPr/>
            </p:nvSpPr>
            <p:spPr>
              <a:xfrm>
                <a:off x="1758317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CE2741-C5E4-8703-ED53-092BECAEF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317" y="4766625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AD90A-D5D0-E7CD-55AE-2A32CCB80D96}"/>
                  </a:ext>
                </a:extLst>
              </p:cNvPr>
              <p:cNvSpPr txBox="1"/>
              <p:nvPr/>
            </p:nvSpPr>
            <p:spPr>
              <a:xfrm>
                <a:off x="2211232" y="475005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AD90A-D5D0-E7CD-55AE-2A32CCB80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4750058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EF22A3-13F2-3393-BA1B-7F9217B85ECF}"/>
                  </a:ext>
                </a:extLst>
              </p:cNvPr>
              <p:cNvSpPr txBox="1"/>
              <p:nvPr/>
            </p:nvSpPr>
            <p:spPr>
              <a:xfrm>
                <a:off x="2623903" y="475254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EF22A3-13F2-3393-BA1B-7F9217B8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03" y="4752541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E6F4B3-73CB-B0B8-5491-994AE5A38A20}"/>
                  </a:ext>
                </a:extLst>
              </p:cNvPr>
              <p:cNvSpPr txBox="1"/>
              <p:nvPr/>
            </p:nvSpPr>
            <p:spPr>
              <a:xfrm>
                <a:off x="3107769" y="475710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E6F4B3-73CB-B0B8-5491-994AE5A3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769" y="4757100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F9916F-F92D-289B-8B9E-86255A50F654}"/>
                  </a:ext>
                </a:extLst>
              </p:cNvPr>
              <p:cNvSpPr txBox="1"/>
              <p:nvPr/>
            </p:nvSpPr>
            <p:spPr>
              <a:xfrm>
                <a:off x="3539490" y="475005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F9916F-F92D-289B-8B9E-86255A50F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490" y="4750058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A8C45D-FF30-1F5B-8AE9-59D508255C68}"/>
                  </a:ext>
                </a:extLst>
              </p:cNvPr>
              <p:cNvSpPr txBox="1"/>
              <p:nvPr/>
            </p:nvSpPr>
            <p:spPr>
              <a:xfrm>
                <a:off x="4012648" y="475710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A8C45D-FF30-1F5B-8AE9-59D508255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648" y="4757100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69538A-543D-30CC-C09D-BD39EBD83A81}"/>
                  </a:ext>
                </a:extLst>
              </p:cNvPr>
              <p:cNvSpPr txBox="1"/>
              <p:nvPr/>
            </p:nvSpPr>
            <p:spPr>
              <a:xfrm>
                <a:off x="4505327" y="471122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69538A-543D-30CC-C09D-BD39EBD83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27" y="471122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A7CEDF-7D46-BA38-4C66-90A4F8F210F8}"/>
                  </a:ext>
                </a:extLst>
              </p:cNvPr>
              <p:cNvSpPr txBox="1"/>
              <p:nvPr/>
            </p:nvSpPr>
            <p:spPr>
              <a:xfrm>
                <a:off x="8769668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A7CEDF-7D46-BA38-4C66-90A4F8F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68" y="4766625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171F48-E426-307D-BCF1-1276692CDEEC}"/>
                  </a:ext>
                </a:extLst>
              </p:cNvPr>
              <p:cNvSpPr txBox="1"/>
              <p:nvPr/>
            </p:nvSpPr>
            <p:spPr>
              <a:xfrm>
                <a:off x="9332596" y="476662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171F48-E426-307D-BCF1-1276692CD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96" y="4766625"/>
                <a:ext cx="794384" cy="276999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95C5D4F-E0E5-0E61-4EB3-7402B742E579}"/>
              </a:ext>
            </a:extLst>
          </p:cNvPr>
          <p:cNvCxnSpPr>
            <a:cxnSpLocks/>
          </p:cNvCxnSpPr>
          <p:nvPr/>
        </p:nvCxnSpPr>
        <p:spPr>
          <a:xfrm>
            <a:off x="6797040" y="4881901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95F3E3A-F909-AE21-3C80-8DBCEE6C694F}"/>
                  </a:ext>
                </a:extLst>
              </p:cNvPr>
              <p:cNvSpPr txBox="1"/>
              <p:nvPr/>
            </p:nvSpPr>
            <p:spPr>
              <a:xfrm>
                <a:off x="6791027" y="4881901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95F3E3A-F909-AE21-3C80-8DBCEE6C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27" y="4881901"/>
                <a:ext cx="277892" cy="369332"/>
              </a:xfrm>
              <a:prstGeom prst="rect">
                <a:avLst/>
              </a:prstGeom>
              <a:blipFill>
                <a:blip r:embed="rId12"/>
                <a:stretch>
                  <a:fillRect l="-4348" r="-67391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044C14-4C7B-21CA-2CEB-D09DF8D42FF0}"/>
                  </a:ext>
                </a:extLst>
              </p:cNvPr>
              <p:cNvSpPr txBox="1"/>
              <p:nvPr/>
            </p:nvSpPr>
            <p:spPr>
              <a:xfrm>
                <a:off x="1963582" y="4009578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044C14-4C7B-21CA-2CEB-D09DF8D4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582" y="4009578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D3BA62-1D0E-6A42-724B-7869C702BECC}"/>
                  </a:ext>
                </a:extLst>
              </p:cNvPr>
              <p:cNvSpPr txBox="1"/>
              <p:nvPr/>
            </p:nvSpPr>
            <p:spPr>
              <a:xfrm>
                <a:off x="2403997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D3BA62-1D0E-6A42-724B-7869C702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97" y="4001295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BC38BE-0C97-FDAC-6732-FADDE2765384}"/>
                  </a:ext>
                </a:extLst>
              </p:cNvPr>
              <p:cNvSpPr txBox="1"/>
              <p:nvPr/>
            </p:nvSpPr>
            <p:spPr>
              <a:xfrm>
                <a:off x="2847630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BC38BE-0C97-FDAC-6732-FADDE2765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30" y="4001295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57B9A7-0007-BFAB-E1B2-8DF9B93859C9}"/>
                  </a:ext>
                </a:extLst>
              </p:cNvPr>
              <p:cNvSpPr txBox="1"/>
              <p:nvPr/>
            </p:nvSpPr>
            <p:spPr>
              <a:xfrm>
                <a:off x="3334486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57B9A7-0007-BFAB-E1B2-8DF9B9385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86" y="4001295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860242-DF0D-EF8C-CD87-A58159BEC51E}"/>
                  </a:ext>
                </a:extLst>
              </p:cNvPr>
              <p:cNvSpPr txBox="1"/>
              <p:nvPr/>
            </p:nvSpPr>
            <p:spPr>
              <a:xfrm>
                <a:off x="3776214" y="40012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860242-DF0D-EF8C-CD87-A58159BE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214" y="4001295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33BCC-6C86-C055-8A6E-C97C012A19A3}"/>
                  </a:ext>
                </a:extLst>
              </p:cNvPr>
              <p:cNvSpPr txBox="1"/>
              <p:nvPr/>
            </p:nvSpPr>
            <p:spPr>
              <a:xfrm>
                <a:off x="4493381" y="3983866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33BCC-6C86-C055-8A6E-C97C012A1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81" y="3983866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DA14EE-6D14-95D7-2AB0-94D944381594}"/>
                  </a:ext>
                </a:extLst>
              </p:cNvPr>
              <p:cNvSpPr txBox="1"/>
              <p:nvPr/>
            </p:nvSpPr>
            <p:spPr>
              <a:xfrm>
                <a:off x="8818361" y="4009578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DA14EE-6D14-95D7-2AB0-94D944381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61" y="4009578"/>
                <a:ext cx="1118231" cy="276999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DD65201-099E-B3AC-317E-AEE7C694C5DC}"/>
              </a:ext>
            </a:extLst>
          </p:cNvPr>
          <p:cNvCxnSpPr>
            <a:cxnSpLocks/>
          </p:cNvCxnSpPr>
          <p:nvPr/>
        </p:nvCxnSpPr>
        <p:spPr>
          <a:xfrm>
            <a:off x="2372048" y="427829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27C542-A263-025D-6C44-132B266AEEB5}"/>
              </a:ext>
            </a:extLst>
          </p:cNvPr>
          <p:cNvCxnSpPr>
            <a:cxnSpLocks/>
          </p:cNvCxnSpPr>
          <p:nvPr/>
        </p:nvCxnSpPr>
        <p:spPr>
          <a:xfrm>
            <a:off x="2819723" y="427829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87F984-37AE-6A6D-A3CC-ED3CB5896521}"/>
              </a:ext>
            </a:extLst>
          </p:cNvPr>
          <p:cNvCxnSpPr>
            <a:cxnSpLocks/>
          </p:cNvCxnSpPr>
          <p:nvPr/>
        </p:nvCxnSpPr>
        <p:spPr>
          <a:xfrm>
            <a:off x="3273748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C29681-69F3-3ABA-34AF-F2E806B7FB9A}"/>
              </a:ext>
            </a:extLst>
          </p:cNvPr>
          <p:cNvCxnSpPr>
            <a:cxnSpLocks/>
          </p:cNvCxnSpPr>
          <p:nvPr/>
        </p:nvCxnSpPr>
        <p:spPr>
          <a:xfrm>
            <a:off x="3721423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C13FA5-37E4-27F8-ECE4-F668915F8E14}"/>
              </a:ext>
            </a:extLst>
          </p:cNvPr>
          <p:cNvCxnSpPr>
            <a:cxnSpLocks/>
          </p:cNvCxnSpPr>
          <p:nvPr/>
        </p:nvCxnSpPr>
        <p:spPr>
          <a:xfrm>
            <a:off x="4199129" y="428657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A60F83-D7C9-1F31-A423-A4FECCD45939}"/>
              </a:ext>
            </a:extLst>
          </p:cNvPr>
          <p:cNvCxnSpPr>
            <a:cxnSpLocks/>
          </p:cNvCxnSpPr>
          <p:nvPr/>
        </p:nvCxnSpPr>
        <p:spPr>
          <a:xfrm>
            <a:off x="9387001" y="427691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DBC08E-CEF4-EED7-D2C6-C91854E2EBE0}"/>
                  </a:ext>
                </a:extLst>
              </p:cNvPr>
              <p:cNvSpPr txBox="1"/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DBC08E-CEF4-EED7-D2C6-C91854E2E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blipFill>
                <a:blip r:embed="rId1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D96368-5A82-A945-3E38-B4197F1C4839}"/>
                  </a:ext>
                </a:extLst>
              </p:cNvPr>
              <p:cNvSpPr txBox="1"/>
              <p:nvPr/>
            </p:nvSpPr>
            <p:spPr>
              <a:xfrm>
                <a:off x="5475628" y="4717451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D96368-5A82-A945-3E38-B4197F1C4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628" y="4717451"/>
                <a:ext cx="794384" cy="276999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A7FE377-FEEE-A09A-1738-5D4DCF2BE5CE}"/>
                  </a:ext>
                </a:extLst>
              </p:cNvPr>
              <p:cNvSpPr txBox="1"/>
              <p:nvPr/>
            </p:nvSpPr>
            <p:spPr>
              <a:xfrm>
                <a:off x="5117301" y="3999914"/>
                <a:ext cx="10722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−1/2</m:t>
                    </m:r>
                  </m:oMath>
                </a14:m>
                <a:r>
                  <a:rPr lang="en-CA" sz="1200" dirty="0"/>
                  <a:t>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A7FE377-FEEE-A09A-1738-5D4DCF2BE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01" y="3999914"/>
                <a:ext cx="1072270" cy="276999"/>
              </a:xfrm>
              <a:prstGeom prst="rect">
                <a:avLst/>
              </a:prstGeom>
              <a:blipFill>
                <a:blip r:embed="rId2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580CBF-4502-808A-2ED9-A5C913CE8C01}"/>
              </a:ext>
            </a:extLst>
          </p:cNvPr>
          <p:cNvCxnSpPr>
            <a:cxnSpLocks/>
          </p:cNvCxnSpPr>
          <p:nvPr/>
        </p:nvCxnSpPr>
        <p:spPr>
          <a:xfrm>
            <a:off x="5612136" y="4276913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463BA85-3F33-6E94-C1BF-B62B8A6703BE}"/>
                  </a:ext>
                </a:extLst>
              </p:cNvPr>
              <p:cNvSpPr txBox="1"/>
              <p:nvPr/>
            </p:nvSpPr>
            <p:spPr>
              <a:xfrm>
                <a:off x="2458034" y="5161885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463BA85-3F33-6E94-C1BF-B62B8A670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34" y="5161885"/>
                <a:ext cx="609447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9B9835-81C9-A620-451A-18BAB7B40897}"/>
              </a:ext>
            </a:extLst>
          </p:cNvPr>
          <p:cNvCxnSpPr>
            <a:cxnSpLocks/>
          </p:cNvCxnSpPr>
          <p:nvPr/>
        </p:nvCxnSpPr>
        <p:spPr>
          <a:xfrm flipV="1">
            <a:off x="5427430" y="5022784"/>
            <a:ext cx="320636" cy="242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5118D2C-68EF-2A3A-BD6F-A30DA37729C0}"/>
                  </a:ext>
                </a:extLst>
              </p:cNvPr>
              <p:cNvSpPr txBox="1"/>
              <p:nvPr/>
            </p:nvSpPr>
            <p:spPr>
              <a:xfrm>
                <a:off x="2233421" y="3015526"/>
                <a:ext cx="753903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𝑒𝑛𝑣𝑒𝑙𝑜𝑝𝑒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5118D2C-68EF-2A3A-BD6F-A30DA377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21" y="3015526"/>
                <a:ext cx="7539039" cy="390748"/>
              </a:xfrm>
              <a:prstGeom prst="rect">
                <a:avLst/>
              </a:prstGeom>
              <a:blipFill>
                <a:blip r:embed="rId2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3C212-B4A4-1F4B-35CE-8459A50C19D1}"/>
              </a:ext>
            </a:extLst>
          </p:cNvPr>
          <p:cNvCxnSpPr>
            <a:cxnSpLocks/>
          </p:cNvCxnSpPr>
          <p:nvPr/>
        </p:nvCxnSpPr>
        <p:spPr>
          <a:xfrm>
            <a:off x="7233494" y="6085716"/>
            <a:ext cx="5084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83B7F6-6557-118C-43D1-25739D58E92E}"/>
              </a:ext>
            </a:extLst>
          </p:cNvPr>
          <p:cNvCxnSpPr>
            <a:cxnSpLocks/>
          </p:cNvCxnSpPr>
          <p:nvPr/>
        </p:nvCxnSpPr>
        <p:spPr>
          <a:xfrm flipH="1">
            <a:off x="3184930" y="6119244"/>
            <a:ext cx="53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583BFC-890D-BB09-2066-10F6A34A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26" y="5757104"/>
            <a:ext cx="1176296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6351D83-9B77-B5D6-9D15-EC8DDBDF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907687" y="5696446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71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B89A-975E-E8BB-377F-8BB66BD9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A6D8-06F2-0ECA-1C7F-1274AFBB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3431-A0EC-4AD3-0CF9-1655F5FE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" y="1833909"/>
            <a:ext cx="10515600" cy="4351338"/>
          </a:xfrm>
        </p:spPr>
        <p:txBody>
          <a:bodyPr/>
          <a:lstStyle/>
          <a:p>
            <a:r>
              <a:rPr lang="en-CA" dirty="0"/>
              <a:t>Unidirectional source: Total-field scattered-field (TFSF) method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CACB3C-EC37-7FA8-0EA2-ECE271607A6D}"/>
              </a:ext>
            </a:extLst>
          </p:cNvPr>
          <p:cNvSpPr/>
          <p:nvPr/>
        </p:nvSpPr>
        <p:spPr>
          <a:xfrm>
            <a:off x="2377460" y="4985544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7B29F3-3B32-5399-4005-263D6B94C650}"/>
              </a:ext>
            </a:extLst>
          </p:cNvPr>
          <p:cNvCxnSpPr>
            <a:cxnSpLocks/>
          </p:cNvCxnSpPr>
          <p:nvPr/>
        </p:nvCxnSpPr>
        <p:spPr>
          <a:xfrm>
            <a:off x="281370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E97D28-2CEA-B43B-EE2D-9B730D3323F2}"/>
              </a:ext>
            </a:extLst>
          </p:cNvPr>
          <p:cNvCxnSpPr>
            <a:cxnSpLocks/>
          </p:cNvCxnSpPr>
          <p:nvPr/>
        </p:nvCxnSpPr>
        <p:spPr>
          <a:xfrm>
            <a:off x="325566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0B90D6-3A28-7F23-EF3A-75D69C4B188E}"/>
              </a:ext>
            </a:extLst>
          </p:cNvPr>
          <p:cNvCxnSpPr>
            <a:cxnSpLocks/>
          </p:cNvCxnSpPr>
          <p:nvPr/>
        </p:nvCxnSpPr>
        <p:spPr>
          <a:xfrm>
            <a:off x="372048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78F3529-10E2-786D-3A86-34764C835BCF}"/>
              </a:ext>
            </a:extLst>
          </p:cNvPr>
          <p:cNvCxnSpPr>
            <a:cxnSpLocks/>
          </p:cNvCxnSpPr>
          <p:nvPr/>
        </p:nvCxnSpPr>
        <p:spPr>
          <a:xfrm>
            <a:off x="417006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C4BC90-B6D5-46B1-477D-E309D13A49E6}"/>
              </a:ext>
            </a:extLst>
          </p:cNvPr>
          <p:cNvCxnSpPr>
            <a:cxnSpLocks/>
          </p:cNvCxnSpPr>
          <p:nvPr/>
        </p:nvCxnSpPr>
        <p:spPr>
          <a:xfrm>
            <a:off x="463488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59298-7B11-6CCA-EB8F-89B63A4059C6}"/>
              </a:ext>
            </a:extLst>
          </p:cNvPr>
          <p:cNvCxnSpPr>
            <a:cxnSpLocks/>
          </p:cNvCxnSpPr>
          <p:nvPr/>
        </p:nvCxnSpPr>
        <p:spPr>
          <a:xfrm>
            <a:off x="511494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6F30ED-F2F4-15EB-C360-FAF4469F9BD5}"/>
              </a:ext>
            </a:extLst>
          </p:cNvPr>
          <p:cNvCxnSpPr>
            <a:cxnSpLocks/>
          </p:cNvCxnSpPr>
          <p:nvPr/>
        </p:nvCxnSpPr>
        <p:spPr>
          <a:xfrm>
            <a:off x="559500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99938A-C56A-914E-689F-446BE87352C5}"/>
              </a:ext>
            </a:extLst>
          </p:cNvPr>
          <p:cNvCxnSpPr>
            <a:cxnSpLocks/>
          </p:cNvCxnSpPr>
          <p:nvPr/>
        </p:nvCxnSpPr>
        <p:spPr>
          <a:xfrm>
            <a:off x="606744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FF2674B-6DB0-2403-688D-CB38FDFDA626}"/>
              </a:ext>
            </a:extLst>
          </p:cNvPr>
          <p:cNvCxnSpPr>
            <a:cxnSpLocks/>
          </p:cNvCxnSpPr>
          <p:nvPr/>
        </p:nvCxnSpPr>
        <p:spPr>
          <a:xfrm>
            <a:off x="653226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62B46-AD0D-0D6F-DE74-4D4921783B73}"/>
              </a:ext>
            </a:extLst>
          </p:cNvPr>
          <p:cNvCxnSpPr>
            <a:cxnSpLocks/>
          </p:cNvCxnSpPr>
          <p:nvPr/>
        </p:nvCxnSpPr>
        <p:spPr>
          <a:xfrm>
            <a:off x="701232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C862B1-2725-0DA3-3C51-8391F45AB156}"/>
              </a:ext>
            </a:extLst>
          </p:cNvPr>
          <p:cNvCxnSpPr>
            <a:cxnSpLocks/>
          </p:cNvCxnSpPr>
          <p:nvPr/>
        </p:nvCxnSpPr>
        <p:spPr>
          <a:xfrm>
            <a:off x="749238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A54862-AB70-937F-9756-2EDA4969EB82}"/>
              </a:ext>
            </a:extLst>
          </p:cNvPr>
          <p:cNvCxnSpPr>
            <a:cxnSpLocks/>
          </p:cNvCxnSpPr>
          <p:nvPr/>
        </p:nvCxnSpPr>
        <p:spPr>
          <a:xfrm>
            <a:off x="795720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3AA49F-473C-21CF-F3D9-218945BC7744}"/>
              </a:ext>
            </a:extLst>
          </p:cNvPr>
          <p:cNvCxnSpPr>
            <a:cxnSpLocks/>
          </p:cNvCxnSpPr>
          <p:nvPr/>
        </p:nvCxnSpPr>
        <p:spPr>
          <a:xfrm>
            <a:off x="842202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2C0B9A1-4EBD-0A27-D1BF-DEADD64022F8}"/>
              </a:ext>
            </a:extLst>
          </p:cNvPr>
          <p:cNvCxnSpPr>
            <a:cxnSpLocks/>
          </p:cNvCxnSpPr>
          <p:nvPr/>
        </p:nvCxnSpPr>
        <p:spPr>
          <a:xfrm>
            <a:off x="890208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E59199-AC85-DB77-FDF6-8FD03C3E259C}"/>
              </a:ext>
            </a:extLst>
          </p:cNvPr>
          <p:cNvCxnSpPr>
            <a:cxnSpLocks/>
          </p:cNvCxnSpPr>
          <p:nvPr/>
        </p:nvCxnSpPr>
        <p:spPr>
          <a:xfrm>
            <a:off x="9382145" y="4983639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622795-1840-748F-286B-38DDFD3814DF}"/>
                  </a:ext>
                </a:extLst>
              </p:cNvPr>
              <p:cNvSpPr txBox="1"/>
              <p:nvPr/>
            </p:nvSpPr>
            <p:spPr>
              <a:xfrm>
                <a:off x="1973602" y="541416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622795-1840-748F-286B-38DDFD38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02" y="5414169"/>
                <a:ext cx="794384" cy="276999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B05728-8D42-9C02-13A6-27B3E51EA944}"/>
                  </a:ext>
                </a:extLst>
              </p:cNvPr>
              <p:cNvSpPr txBox="1"/>
              <p:nvPr/>
            </p:nvSpPr>
            <p:spPr>
              <a:xfrm>
                <a:off x="2426517" y="539760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B05728-8D42-9C02-13A6-27B3E51EA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517" y="5397602"/>
                <a:ext cx="79438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2DFB70-CD17-DAC5-BB67-BB9F0A73BCD5}"/>
                  </a:ext>
                </a:extLst>
              </p:cNvPr>
              <p:cNvSpPr txBox="1"/>
              <p:nvPr/>
            </p:nvSpPr>
            <p:spPr>
              <a:xfrm>
                <a:off x="2839188" y="540008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2DFB70-CD17-DAC5-BB67-BB9F0A73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188" y="5400085"/>
                <a:ext cx="7943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850BC2-5EB1-CF5B-BD4B-D3BF7AA37435}"/>
                  </a:ext>
                </a:extLst>
              </p:cNvPr>
              <p:cNvSpPr txBox="1"/>
              <p:nvPr/>
            </p:nvSpPr>
            <p:spPr>
              <a:xfrm>
                <a:off x="3323054" y="5404644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850BC2-5EB1-CF5B-BD4B-D3BF7AA37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4" y="5404644"/>
                <a:ext cx="79438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C7D95F-260F-0CDA-D5BC-490B6C1E3E06}"/>
                  </a:ext>
                </a:extLst>
              </p:cNvPr>
              <p:cNvSpPr txBox="1"/>
              <p:nvPr/>
            </p:nvSpPr>
            <p:spPr>
              <a:xfrm>
                <a:off x="3754775" y="539760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C7D95F-260F-0CDA-D5BC-490B6C1E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75" y="5397602"/>
                <a:ext cx="79438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D19D28-60DE-D159-092C-6B5535875CA8}"/>
                  </a:ext>
                </a:extLst>
              </p:cNvPr>
              <p:cNvSpPr txBox="1"/>
              <p:nvPr/>
            </p:nvSpPr>
            <p:spPr>
              <a:xfrm>
                <a:off x="4227933" y="5404644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D19D28-60DE-D159-092C-6B553587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33" y="5404644"/>
                <a:ext cx="7943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011934-BC66-DD89-DFF3-46EDFD6967E7}"/>
                  </a:ext>
                </a:extLst>
              </p:cNvPr>
              <p:cNvSpPr txBox="1"/>
              <p:nvPr/>
            </p:nvSpPr>
            <p:spPr>
              <a:xfrm>
                <a:off x="4720612" y="535877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011934-BC66-DD89-DFF3-46EDFD696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612" y="5358770"/>
                <a:ext cx="7943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23C788-A5B0-7BB7-BE33-E5873E81F96E}"/>
                  </a:ext>
                </a:extLst>
              </p:cNvPr>
              <p:cNvSpPr txBox="1"/>
              <p:nvPr/>
            </p:nvSpPr>
            <p:spPr>
              <a:xfrm>
                <a:off x="8984953" y="541416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23C788-A5B0-7BB7-BE33-E5873E81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53" y="5414169"/>
                <a:ext cx="794384" cy="276999"/>
              </a:xfrm>
              <a:prstGeom prst="rect">
                <a:avLst/>
              </a:prstGeom>
              <a:blipFill>
                <a:blip r:embed="rId10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BF0A4B-D663-6817-9DE9-B6EA13E2FBD1}"/>
                  </a:ext>
                </a:extLst>
              </p:cNvPr>
              <p:cNvSpPr txBox="1"/>
              <p:nvPr/>
            </p:nvSpPr>
            <p:spPr>
              <a:xfrm>
                <a:off x="9547881" y="541416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BF0A4B-D663-6817-9DE9-B6EA13E2F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881" y="5414169"/>
                <a:ext cx="794384" cy="276999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DE6B557-AAAF-0F2C-B4EC-587A53429218}"/>
              </a:ext>
            </a:extLst>
          </p:cNvPr>
          <p:cNvCxnSpPr>
            <a:cxnSpLocks/>
          </p:cNvCxnSpPr>
          <p:nvPr/>
        </p:nvCxnSpPr>
        <p:spPr>
          <a:xfrm>
            <a:off x="7012325" y="5529445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2521DA-0FF9-8119-FCBE-90CC65FE8F16}"/>
                  </a:ext>
                </a:extLst>
              </p:cNvPr>
              <p:cNvSpPr txBox="1"/>
              <p:nvPr/>
            </p:nvSpPr>
            <p:spPr>
              <a:xfrm>
                <a:off x="7006312" y="5529445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2521DA-0FF9-8119-FCBE-90CC65FE8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312" y="5529445"/>
                <a:ext cx="277892" cy="369332"/>
              </a:xfrm>
              <a:prstGeom prst="rect">
                <a:avLst/>
              </a:prstGeom>
              <a:blipFill>
                <a:blip r:embed="rId12"/>
                <a:stretch>
                  <a:fillRect l="-4348" r="-67391"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2CD6BB-3C9C-190F-3D1E-5E1E421050F9}"/>
                  </a:ext>
                </a:extLst>
              </p:cNvPr>
              <p:cNvSpPr txBox="1"/>
              <p:nvPr/>
            </p:nvSpPr>
            <p:spPr>
              <a:xfrm>
                <a:off x="2178867" y="4657122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2CD6BB-3C9C-190F-3D1E-5E1E4210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67" y="4657122"/>
                <a:ext cx="794384" cy="276999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3DD5684-09ED-AC43-279B-F056C664E8C3}"/>
                  </a:ext>
                </a:extLst>
              </p:cNvPr>
              <p:cNvSpPr txBox="1"/>
              <p:nvPr/>
            </p:nvSpPr>
            <p:spPr>
              <a:xfrm>
                <a:off x="2619282" y="464883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3DD5684-09ED-AC43-279B-F056C664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82" y="4648839"/>
                <a:ext cx="794384" cy="276999"/>
              </a:xfrm>
              <a:prstGeom prst="rect">
                <a:avLst/>
              </a:prstGeom>
              <a:blipFill>
                <a:blip r:embed="rId1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0C57E6-19A1-E6DF-A335-5276778D536E}"/>
                  </a:ext>
                </a:extLst>
              </p:cNvPr>
              <p:cNvSpPr txBox="1"/>
              <p:nvPr/>
            </p:nvSpPr>
            <p:spPr>
              <a:xfrm>
                <a:off x="3062915" y="464883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0C57E6-19A1-E6DF-A335-5276778D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915" y="4648839"/>
                <a:ext cx="794384" cy="276999"/>
              </a:xfrm>
              <a:prstGeom prst="rect">
                <a:avLst/>
              </a:prstGeom>
              <a:blipFill>
                <a:blip r:embed="rId1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629F8A4-2D24-1F30-6D2F-0D6D3F85E46E}"/>
                  </a:ext>
                </a:extLst>
              </p:cNvPr>
              <p:cNvSpPr txBox="1"/>
              <p:nvPr/>
            </p:nvSpPr>
            <p:spPr>
              <a:xfrm>
                <a:off x="3549771" y="464883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7/2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629F8A4-2D24-1F30-6D2F-0D6D3F85E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71" y="4648839"/>
                <a:ext cx="794384" cy="276999"/>
              </a:xfrm>
              <a:prstGeom prst="rect">
                <a:avLst/>
              </a:prstGeom>
              <a:blipFill>
                <a:blip r:embed="rId1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6427CB-460B-22B0-3A3B-E61CDA08A377}"/>
                  </a:ext>
                </a:extLst>
              </p:cNvPr>
              <p:cNvSpPr txBox="1"/>
              <p:nvPr/>
            </p:nvSpPr>
            <p:spPr>
              <a:xfrm>
                <a:off x="3991499" y="4648839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9/2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6427CB-460B-22B0-3A3B-E61CDA08A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99" y="4648839"/>
                <a:ext cx="794384" cy="276999"/>
              </a:xfrm>
              <a:prstGeom prst="rect">
                <a:avLst/>
              </a:prstGeom>
              <a:blipFill>
                <a:blip r:embed="rId1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594A96-DC1C-2B0B-8D70-2B9D33332B8D}"/>
                  </a:ext>
                </a:extLst>
              </p:cNvPr>
              <p:cNvSpPr txBox="1"/>
              <p:nvPr/>
            </p:nvSpPr>
            <p:spPr>
              <a:xfrm>
                <a:off x="4708666" y="4631410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594A96-DC1C-2B0B-8D70-2B9D3333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66" y="4631410"/>
                <a:ext cx="794384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97EDE2-9AE5-B235-2010-8111573A4611}"/>
                  </a:ext>
                </a:extLst>
              </p:cNvPr>
              <p:cNvSpPr txBox="1"/>
              <p:nvPr/>
            </p:nvSpPr>
            <p:spPr>
              <a:xfrm>
                <a:off x="9033646" y="4657122"/>
                <a:ext cx="11182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CA" sz="1200" b="0" i="1" dirty="0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397EDE2-9AE5-B235-2010-8111573A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46" y="4657122"/>
                <a:ext cx="1118231" cy="276999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210D16-0A80-7640-D871-72E7A8318F69}"/>
              </a:ext>
            </a:extLst>
          </p:cNvPr>
          <p:cNvCxnSpPr>
            <a:cxnSpLocks/>
          </p:cNvCxnSpPr>
          <p:nvPr/>
        </p:nvCxnSpPr>
        <p:spPr>
          <a:xfrm>
            <a:off x="2587333" y="492583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15F4E7E-995D-58D0-BD7D-8958CA734EF6}"/>
              </a:ext>
            </a:extLst>
          </p:cNvPr>
          <p:cNvCxnSpPr>
            <a:cxnSpLocks/>
          </p:cNvCxnSpPr>
          <p:nvPr/>
        </p:nvCxnSpPr>
        <p:spPr>
          <a:xfrm>
            <a:off x="3035008" y="492583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61602D-BAC8-0729-2A8A-14BBC67D2AEE}"/>
              </a:ext>
            </a:extLst>
          </p:cNvPr>
          <p:cNvCxnSpPr>
            <a:cxnSpLocks/>
          </p:cNvCxnSpPr>
          <p:nvPr/>
        </p:nvCxnSpPr>
        <p:spPr>
          <a:xfrm>
            <a:off x="3489033" y="4934121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30E410-B861-AC25-13BB-40D66BB1FC61}"/>
              </a:ext>
            </a:extLst>
          </p:cNvPr>
          <p:cNvCxnSpPr>
            <a:cxnSpLocks/>
          </p:cNvCxnSpPr>
          <p:nvPr/>
        </p:nvCxnSpPr>
        <p:spPr>
          <a:xfrm>
            <a:off x="3936708" y="4934121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89259D-7972-63FA-5DC7-650755BE8E3F}"/>
              </a:ext>
            </a:extLst>
          </p:cNvPr>
          <p:cNvCxnSpPr>
            <a:cxnSpLocks/>
          </p:cNvCxnSpPr>
          <p:nvPr/>
        </p:nvCxnSpPr>
        <p:spPr>
          <a:xfrm>
            <a:off x="4414414" y="4934121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C55DF98-D9A7-BF50-D88F-5158C90A6A10}"/>
              </a:ext>
            </a:extLst>
          </p:cNvPr>
          <p:cNvCxnSpPr>
            <a:cxnSpLocks/>
          </p:cNvCxnSpPr>
          <p:nvPr/>
        </p:nvCxnSpPr>
        <p:spPr>
          <a:xfrm>
            <a:off x="9602286" y="492445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20BBA8-C5B6-F415-F496-EF061D5BAB1C}"/>
                  </a:ext>
                </a:extLst>
              </p:cNvPr>
              <p:cNvSpPr txBox="1"/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20BBA8-C5B6-F415-F496-EF061D5B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C53B048-EF3C-1754-B002-A3F9BCB4B67B}"/>
                  </a:ext>
                </a:extLst>
              </p:cNvPr>
              <p:cNvSpPr txBox="1"/>
              <p:nvPr/>
            </p:nvSpPr>
            <p:spPr>
              <a:xfrm>
                <a:off x="5690913" y="5364995"/>
                <a:ext cx="794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C53B048-EF3C-1754-B002-A3F9BCB4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913" y="5364995"/>
                <a:ext cx="794384" cy="276999"/>
              </a:xfrm>
              <a:prstGeom prst="rect">
                <a:avLst/>
              </a:prstGeom>
              <a:blipFill>
                <a:blip r:embed="rId2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19516E-5E00-1C88-FB71-7E1A3F632976}"/>
                  </a:ext>
                </a:extLst>
              </p:cNvPr>
              <p:cNvSpPr txBox="1"/>
              <p:nvPr/>
            </p:nvSpPr>
            <p:spPr>
              <a:xfrm>
                <a:off x="5332586" y="4647458"/>
                <a:ext cx="10722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−1/2</m:t>
                    </m:r>
                  </m:oMath>
                </a14:m>
                <a:r>
                  <a:rPr lang="en-CA" sz="1200" dirty="0"/>
                  <a:t>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19516E-5E00-1C88-FB71-7E1A3F63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86" y="4647458"/>
                <a:ext cx="1072270" cy="276999"/>
              </a:xfrm>
              <a:prstGeom prst="rect">
                <a:avLst/>
              </a:prstGeom>
              <a:blipFill>
                <a:blip r:embed="rId2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7215121-BE80-CEB4-F28E-EC11F6E6A963}"/>
              </a:ext>
            </a:extLst>
          </p:cNvPr>
          <p:cNvCxnSpPr>
            <a:cxnSpLocks/>
          </p:cNvCxnSpPr>
          <p:nvPr/>
        </p:nvCxnSpPr>
        <p:spPr>
          <a:xfrm>
            <a:off x="5827421" y="4924457"/>
            <a:ext cx="0" cy="169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DF08A7-A5B0-FAE0-239D-254AEE4624E2}"/>
                  </a:ext>
                </a:extLst>
              </p:cNvPr>
              <p:cNvSpPr txBox="1"/>
              <p:nvPr/>
            </p:nvSpPr>
            <p:spPr>
              <a:xfrm>
                <a:off x="2673319" y="5809429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DF08A7-A5B0-FAE0-239D-254AEE46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319" y="5809429"/>
                <a:ext cx="609447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01174BF-F041-4D63-5503-D18E348A8685}"/>
              </a:ext>
            </a:extLst>
          </p:cNvPr>
          <p:cNvCxnSpPr>
            <a:cxnSpLocks/>
          </p:cNvCxnSpPr>
          <p:nvPr/>
        </p:nvCxnSpPr>
        <p:spPr>
          <a:xfrm flipV="1">
            <a:off x="5642715" y="5670328"/>
            <a:ext cx="320636" cy="242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A83C62-CBA8-5AAB-67EE-3FCE1EF0DB28}"/>
              </a:ext>
            </a:extLst>
          </p:cNvPr>
          <p:cNvCxnSpPr>
            <a:cxnSpLocks/>
          </p:cNvCxnSpPr>
          <p:nvPr/>
        </p:nvCxnSpPr>
        <p:spPr>
          <a:xfrm>
            <a:off x="7553534" y="6448362"/>
            <a:ext cx="5084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A5625-CE0C-B46A-C869-504F1A11C172}"/>
              </a:ext>
            </a:extLst>
          </p:cNvPr>
          <p:cNvCxnSpPr>
            <a:cxnSpLocks/>
          </p:cNvCxnSpPr>
          <p:nvPr/>
        </p:nvCxnSpPr>
        <p:spPr>
          <a:xfrm flipH="1">
            <a:off x="3504970" y="6481890"/>
            <a:ext cx="536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6AAEDC-1F52-9A18-A500-15B904C9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66" y="6119750"/>
            <a:ext cx="1176296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7B6AE93-3110-E7B5-4ECC-ACA0BB29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227727" y="6059092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340524-3871-BBEC-4DEA-9DB7F5C3D88E}"/>
                  </a:ext>
                </a:extLst>
              </p:cNvPr>
              <p:cNvSpPr txBox="1"/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340524-3871-BBEC-4DEA-9DB7F5C3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BE21DB8F-3A0E-A9E5-79AA-915EC0EC1086}"/>
              </a:ext>
            </a:extLst>
          </p:cNvPr>
          <p:cNvSpPr/>
          <p:nvPr/>
        </p:nvSpPr>
        <p:spPr>
          <a:xfrm>
            <a:off x="3825001" y="5876210"/>
            <a:ext cx="1176296" cy="104135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613306-59AC-485B-BD3F-BCCDCFBF5021}"/>
                  </a:ext>
                </a:extLst>
              </p:cNvPr>
              <p:cNvSpPr txBox="1"/>
              <p:nvPr/>
            </p:nvSpPr>
            <p:spPr>
              <a:xfrm>
                <a:off x="2170185" y="4262823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613306-59AC-485B-BD3F-BCCDCFBF5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85" y="4262823"/>
                <a:ext cx="6094476" cy="369332"/>
              </a:xfrm>
              <a:prstGeom prst="rect">
                <a:avLst/>
              </a:prstGeom>
              <a:blipFill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24154-3310-C756-7772-D6A9C87E4555}"/>
              </a:ext>
            </a:extLst>
          </p:cNvPr>
          <p:cNvCxnSpPr>
            <a:cxnSpLocks/>
            <a:stCxn id="67" idx="0"/>
          </p:cNvCxnSpPr>
          <p:nvPr/>
        </p:nvCxnSpPr>
        <p:spPr>
          <a:xfrm>
            <a:off x="5105858" y="4631410"/>
            <a:ext cx="663342" cy="42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902FD-3B43-405A-3354-81CE8371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19CC-4CA7-20B5-5E11-732CC27F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A40D-7539-8D33-D786-53E7402A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" y="1833909"/>
            <a:ext cx="10515600" cy="4351338"/>
          </a:xfrm>
        </p:spPr>
        <p:txBody>
          <a:bodyPr/>
          <a:lstStyle/>
          <a:p>
            <a:r>
              <a:rPr lang="en-CA" dirty="0"/>
              <a:t>Unidirectional source: Total-field scattered-field (TFSF) method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0DA298-3B4A-8AFB-524A-AF872FA108CA}"/>
                  </a:ext>
                </a:extLst>
              </p:cNvPr>
              <p:cNvSpPr txBox="1"/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0DA298-3B4A-8AFB-524A-AF872FA10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052186-13CB-9CF4-DD30-979B4CFA52C8}"/>
                  </a:ext>
                </a:extLst>
              </p:cNvPr>
              <p:cNvSpPr txBox="1"/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052186-13CB-9CF4-DD30-979B4CFA5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E9C08-E350-914C-D455-56BFBE296C2A}"/>
                  </a:ext>
                </a:extLst>
              </p:cNvPr>
              <p:cNvSpPr txBox="1"/>
              <p:nvPr/>
            </p:nvSpPr>
            <p:spPr>
              <a:xfrm>
                <a:off x="1973602" y="4107120"/>
                <a:ext cx="8508248" cy="1797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𝑠𝑜𝑢𝑟𝑐𝑒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b="0" i="1" dirty="0">
                  <a:solidFill>
                    <a:schemeClr val="tx1"/>
                  </a:solidFill>
                </a:endParaRPr>
              </a:p>
              <a:p>
                <a:pPr/>
                <a:endParaRPr lang="en-CA" b="0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𝑠𝑜𝑢𝑟𝑐𝑒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A" b="0" i="1" dirty="0">
                  <a:solidFill>
                    <a:schemeClr val="tx1"/>
                  </a:solidFill>
                </a:endParaRPr>
              </a:p>
              <a:p>
                <a:pPr/>
                <a:endParaRPr lang="en-CA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E9C08-E350-914C-D455-56BFBE29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02" y="4107120"/>
                <a:ext cx="8508248" cy="1797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6ECF6B-B824-40E1-7571-2D180E1EE691}"/>
              </a:ext>
            </a:extLst>
          </p:cNvPr>
          <p:cNvCxnSpPr>
            <a:cxnSpLocks/>
          </p:cNvCxnSpPr>
          <p:nvPr/>
        </p:nvCxnSpPr>
        <p:spPr>
          <a:xfrm>
            <a:off x="5416911" y="3910666"/>
            <a:ext cx="679089" cy="24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3EC3C2-3FE5-E635-5F7B-0E1205CA335A}"/>
              </a:ext>
            </a:extLst>
          </p:cNvPr>
          <p:cNvSpPr txBox="1"/>
          <p:nvPr/>
        </p:nvSpPr>
        <p:spPr>
          <a:xfrm>
            <a:off x="4083193" y="3656335"/>
            <a:ext cx="201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Refractive index</a:t>
            </a:r>
          </a:p>
          <a:p>
            <a:r>
              <a:rPr lang="en-CA" sz="1400" dirty="0"/>
              <a:t>at source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D8EE0B-BC5E-B602-C0FF-85A68E710D96}"/>
              </a:ext>
            </a:extLst>
          </p:cNvPr>
          <p:cNvCxnSpPr>
            <a:cxnSpLocks/>
          </p:cNvCxnSpPr>
          <p:nvPr/>
        </p:nvCxnSpPr>
        <p:spPr>
          <a:xfrm>
            <a:off x="5231757" y="4914832"/>
            <a:ext cx="876160" cy="148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B9FD32-3DA6-8CFA-5EBF-EA2FE326EF8D}"/>
              </a:ext>
            </a:extLst>
          </p:cNvPr>
          <p:cNvSpPr txBox="1"/>
          <p:nvPr/>
        </p:nvSpPr>
        <p:spPr>
          <a:xfrm>
            <a:off x="7690366" y="4206666"/>
            <a:ext cx="2333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Time to trave al ½ FDTD cell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FA45A2-D20E-91AF-2FBD-C8CF96660C54}"/>
              </a:ext>
            </a:extLst>
          </p:cNvPr>
          <p:cNvSpPr txBox="1"/>
          <p:nvPr/>
        </p:nvSpPr>
        <p:spPr>
          <a:xfrm>
            <a:off x="3446463" y="4734556"/>
            <a:ext cx="201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Vacuum impedance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EE73316-14DC-E9CB-4C67-2078263FB408}"/>
                  </a:ext>
                </a:extLst>
              </p:cNvPr>
              <p:cNvSpPr txBox="1"/>
              <p:nvPr/>
            </p:nvSpPr>
            <p:spPr>
              <a:xfrm>
                <a:off x="7690365" y="5063510"/>
                <a:ext cx="27914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/>
                  <a:t>Impedance of material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1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endParaRPr lang="en-CA" sz="1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EE73316-14DC-E9CB-4C67-2078263F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365" y="5063510"/>
                <a:ext cx="2791485" cy="307777"/>
              </a:xfrm>
              <a:prstGeom prst="rect">
                <a:avLst/>
              </a:prstGeom>
              <a:blipFill>
                <a:blip r:embed="rId6"/>
                <a:stretch>
                  <a:fillRect l="-656" t="-4000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2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AD19A-5782-9DDE-3F0D-63047FCA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3049-68EE-CA4C-D6FD-EC9221D0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C6B71D-8B67-97FF-4610-209228423C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Finite Difference Time Domain</a:t>
                </a:r>
              </a:p>
              <a:p>
                <a:r>
                  <a:rPr lang="en-CA" dirty="0"/>
                  <a:t>Solves Maxwell’s equations using finite differences</a:t>
                </a:r>
              </a:p>
              <a:p>
                <a:r>
                  <a:rPr lang="en-CA" dirty="0"/>
                  <a:t>Solve these equations for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CA" b="1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C6B71D-8B67-97FF-4610-209228423C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ntenna Definitions - Maxwell's Equations">
            <a:extLst>
              <a:ext uri="{FF2B5EF4-FFF2-40B4-BE49-F238E27FC236}">
                <a16:creationId xmlns:a16="http://schemas.microsoft.com/office/drawing/2014/main" id="{9FDA7B13-F1E2-5CE8-B8D3-81D5B6D25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43"/>
          <a:stretch/>
        </p:blipFill>
        <p:spPr bwMode="auto">
          <a:xfrm>
            <a:off x="5031773" y="3429000"/>
            <a:ext cx="2128454" cy="24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4526F-5283-4443-1519-2DD46F7CF8FB}"/>
              </a:ext>
            </a:extLst>
          </p:cNvPr>
          <p:cNvSpPr/>
          <p:nvPr/>
        </p:nvSpPr>
        <p:spPr>
          <a:xfrm>
            <a:off x="4823209" y="4360336"/>
            <a:ext cx="2713055" cy="1846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F50F-59B4-5570-5B9F-76304D126716}"/>
              </a:ext>
            </a:extLst>
          </p:cNvPr>
          <p:cNvSpPr txBox="1"/>
          <p:nvPr/>
        </p:nvSpPr>
        <p:spPr>
          <a:xfrm>
            <a:off x="7654251" y="5098731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Describe time dynamics</a:t>
            </a:r>
          </a:p>
        </p:txBody>
      </p:sp>
    </p:spTree>
    <p:extLst>
      <p:ext uri="{BB962C8B-B14F-4D97-AF65-F5344CB8AC3E}">
        <p14:creationId xmlns:p14="http://schemas.microsoft.com/office/powerpoint/2010/main" val="2178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10D4-9CEE-8BC5-06B7-975A4DF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F5AA-02E4-B569-65B9-F70A7B3F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8D3ED-E29D-DA6C-263D-2F22003B8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40" y="1833909"/>
            <a:ext cx="10515600" cy="4351338"/>
          </a:xfrm>
        </p:spPr>
        <p:txBody>
          <a:bodyPr/>
          <a:lstStyle/>
          <a:p>
            <a:r>
              <a:rPr lang="en-CA" dirty="0"/>
              <a:t>Unidirectional source: Total-field scattered-field (TFSF) method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7162C3-0BEE-31FA-CFE8-D4BED3DD1ECD}"/>
                  </a:ext>
                </a:extLst>
              </p:cNvPr>
              <p:cNvSpPr txBox="1"/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7162C3-0BEE-31FA-CFE8-D4BED3D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232" y="2387084"/>
                <a:ext cx="7539039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796951-F959-413C-2A9B-C9C504D7BD23}"/>
                  </a:ext>
                </a:extLst>
              </p:cNvPr>
              <p:cNvSpPr txBox="1"/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796951-F959-413C-2A9B-C9C504D7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02" y="2843797"/>
                <a:ext cx="8508248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214B08-6EE6-A9F8-4325-9056B9319427}"/>
              </a:ext>
            </a:extLst>
          </p:cNvPr>
          <p:cNvCxnSpPr>
            <a:cxnSpLocks/>
          </p:cNvCxnSpPr>
          <p:nvPr/>
        </p:nvCxnSpPr>
        <p:spPr>
          <a:xfrm>
            <a:off x="6696175" y="4976856"/>
            <a:ext cx="6421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6C0F3AF4-78EC-2034-FCF7-F533F803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507400" y="4623831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B475E9-DB90-62C8-C16E-1C497B5434A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537822" y="3796496"/>
            <a:ext cx="0" cy="23771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82CC26-A800-B4A6-953C-F4BF3E252113}"/>
                  </a:ext>
                </a:extLst>
              </p:cNvPr>
              <p:cNvSpPr txBox="1"/>
              <p:nvPr/>
            </p:nvSpPr>
            <p:spPr>
              <a:xfrm>
                <a:off x="2490787" y="6173654"/>
                <a:ext cx="60940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82CC26-A800-B4A6-953C-F4BF3E252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87" y="6173654"/>
                <a:ext cx="609407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80C844-6C07-2E3B-8C35-90821F2A1A72}"/>
              </a:ext>
            </a:extLst>
          </p:cNvPr>
          <p:cNvSpPr txBox="1"/>
          <p:nvPr/>
        </p:nvSpPr>
        <p:spPr>
          <a:xfrm>
            <a:off x="5514672" y="4330239"/>
            <a:ext cx="243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Field injected forward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97606-DC65-3454-6CDB-5FA2B54B5695}"/>
              </a:ext>
            </a:extLst>
          </p:cNvPr>
          <p:cNvSpPr/>
          <p:nvPr/>
        </p:nvSpPr>
        <p:spPr>
          <a:xfrm>
            <a:off x="8255126" y="4286228"/>
            <a:ext cx="601884" cy="164229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FC907-762A-9DB7-D11B-96BB650419C5}"/>
              </a:ext>
            </a:extLst>
          </p:cNvPr>
          <p:cNvSpPr txBox="1"/>
          <p:nvPr/>
        </p:nvSpPr>
        <p:spPr>
          <a:xfrm>
            <a:off x="7397337" y="3937752"/>
            <a:ext cx="280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Field scatters from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2D5F03-5CC8-96CF-9F5B-49E4973FB8DF}"/>
              </a:ext>
            </a:extLst>
          </p:cNvPr>
          <p:cNvCxnSpPr>
            <a:cxnSpLocks/>
          </p:cNvCxnSpPr>
          <p:nvPr/>
        </p:nvCxnSpPr>
        <p:spPr>
          <a:xfrm flipH="1" flipV="1">
            <a:off x="7644453" y="4360555"/>
            <a:ext cx="509749" cy="353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B4A16-5792-34DB-010B-2B80CC281A5F}"/>
              </a:ext>
            </a:extLst>
          </p:cNvPr>
          <p:cNvCxnSpPr>
            <a:cxnSpLocks/>
          </p:cNvCxnSpPr>
          <p:nvPr/>
        </p:nvCxnSpPr>
        <p:spPr>
          <a:xfrm>
            <a:off x="8892028" y="4975594"/>
            <a:ext cx="622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73F75E-1611-51F4-D3F0-8512FFA03B56}"/>
              </a:ext>
            </a:extLst>
          </p:cNvPr>
          <p:cNvCxnSpPr>
            <a:cxnSpLocks/>
          </p:cNvCxnSpPr>
          <p:nvPr/>
        </p:nvCxnSpPr>
        <p:spPr>
          <a:xfrm flipH="1">
            <a:off x="4702715" y="5014772"/>
            <a:ext cx="5661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EF45C2-4F55-F98A-8202-EF8051FCF3CA}"/>
              </a:ext>
            </a:extLst>
          </p:cNvPr>
          <p:cNvCxnSpPr>
            <a:cxnSpLocks/>
          </p:cNvCxnSpPr>
          <p:nvPr/>
        </p:nvCxnSpPr>
        <p:spPr>
          <a:xfrm flipH="1">
            <a:off x="7627279" y="4971297"/>
            <a:ext cx="518079" cy="15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4F7575-8F79-9B40-FA41-A3F19C3D93C1}"/>
              </a:ext>
            </a:extLst>
          </p:cNvPr>
          <p:cNvCxnSpPr>
            <a:cxnSpLocks/>
          </p:cNvCxnSpPr>
          <p:nvPr/>
        </p:nvCxnSpPr>
        <p:spPr>
          <a:xfrm flipH="1">
            <a:off x="7676801" y="5236552"/>
            <a:ext cx="513400" cy="346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4B802C-C569-29BC-E1C1-AB572D1E9486}"/>
              </a:ext>
            </a:extLst>
          </p:cNvPr>
          <p:cNvCxnSpPr>
            <a:cxnSpLocks/>
          </p:cNvCxnSpPr>
          <p:nvPr/>
        </p:nvCxnSpPr>
        <p:spPr>
          <a:xfrm flipV="1">
            <a:off x="8930016" y="4416994"/>
            <a:ext cx="584375" cy="238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D2115-AE18-5EE1-78C0-1F6FBDC0F9F1}"/>
              </a:ext>
            </a:extLst>
          </p:cNvPr>
          <p:cNvCxnSpPr>
            <a:cxnSpLocks/>
          </p:cNvCxnSpPr>
          <p:nvPr/>
        </p:nvCxnSpPr>
        <p:spPr>
          <a:xfrm>
            <a:off x="8963626" y="5236552"/>
            <a:ext cx="517153" cy="334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103253-4251-A834-19F6-60072134DE02}"/>
              </a:ext>
            </a:extLst>
          </p:cNvPr>
          <p:cNvCxnSpPr>
            <a:cxnSpLocks/>
          </p:cNvCxnSpPr>
          <p:nvPr/>
        </p:nvCxnSpPr>
        <p:spPr>
          <a:xfrm flipH="1" flipV="1">
            <a:off x="4691449" y="4325902"/>
            <a:ext cx="611492" cy="294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FD557-27C4-EDE0-DA08-197825515356}"/>
              </a:ext>
            </a:extLst>
          </p:cNvPr>
          <p:cNvCxnSpPr>
            <a:cxnSpLocks/>
          </p:cNvCxnSpPr>
          <p:nvPr/>
        </p:nvCxnSpPr>
        <p:spPr>
          <a:xfrm flipH="1">
            <a:off x="4685323" y="5408940"/>
            <a:ext cx="576985" cy="311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5598CD-39AF-6615-8D1C-C224444BC516}"/>
              </a:ext>
            </a:extLst>
          </p:cNvPr>
          <p:cNvSpPr txBox="1"/>
          <p:nvPr/>
        </p:nvSpPr>
        <p:spPr>
          <a:xfrm>
            <a:off x="2342557" y="4629278"/>
            <a:ext cx="280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Only </a:t>
            </a:r>
            <a:r>
              <a:rPr lang="en-CA" b="1" i="1" dirty="0"/>
              <a:t>scattered field</a:t>
            </a:r>
          </a:p>
          <a:p>
            <a:r>
              <a:rPr lang="en-CA" dirty="0"/>
              <a:t>on this side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AD30EE-F19B-3815-1941-FBC0A129C600}"/>
              </a:ext>
            </a:extLst>
          </p:cNvPr>
          <p:cNvSpPr txBox="1"/>
          <p:nvPr/>
        </p:nvSpPr>
        <p:spPr>
          <a:xfrm>
            <a:off x="6368633" y="6002236"/>
            <a:ext cx="398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side is</a:t>
            </a:r>
            <a:r>
              <a:rPr lang="en-CA" i="1" dirty="0"/>
              <a:t> </a:t>
            </a:r>
            <a:r>
              <a:rPr lang="en-CA" b="1" i="1" dirty="0"/>
              <a:t>total field </a:t>
            </a:r>
          </a:p>
          <a:p>
            <a:r>
              <a:rPr lang="en-CA" i="1" dirty="0"/>
              <a:t>(source and scattered)</a:t>
            </a:r>
          </a:p>
        </p:txBody>
      </p:sp>
    </p:spTree>
    <p:extLst>
      <p:ext uri="{BB962C8B-B14F-4D97-AF65-F5344CB8AC3E}">
        <p14:creationId xmlns:p14="http://schemas.microsoft.com/office/powerpoint/2010/main" val="2996992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D356-7053-758B-ACF4-F204C080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305C-5D02-FBE4-4FE3-4B35AF49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3"/>
            <a:ext cx="10515600" cy="1325563"/>
          </a:xfrm>
        </p:spPr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3B068-75D7-C1AA-5F71-1769AE99063B}"/>
                  </a:ext>
                </a:extLst>
              </p:cNvPr>
              <p:cNvSpPr txBox="1"/>
              <p:nvPr/>
            </p:nvSpPr>
            <p:spPr>
              <a:xfrm>
                <a:off x="1009650" y="1846648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D3B068-75D7-C1AA-5F71-1769AE99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846648"/>
                <a:ext cx="2324100" cy="369332"/>
              </a:xfrm>
              <a:prstGeom prst="rect">
                <a:avLst/>
              </a:prstGeom>
              <a:blipFill>
                <a:blip r:embed="rId3"/>
                <a:stretch>
                  <a:fillRect l="-2362" t="-819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7D31-2FAA-3608-96C4-DCEFB8845998}"/>
                  </a:ext>
                </a:extLst>
              </p:cNvPr>
              <p:cNvSpPr txBox="1"/>
              <p:nvPr/>
            </p:nvSpPr>
            <p:spPr>
              <a:xfrm>
                <a:off x="1009649" y="1200756"/>
                <a:ext cx="3438525" cy="59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300" dirty="0"/>
                  <a:t>for all </a:t>
                </a:r>
                <a14:m>
                  <m:oMath xmlns:m="http://schemas.openxmlformats.org/officeDocument/2006/math">
                    <m:r>
                      <a:rPr lang="en-CA" sz="13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13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3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1300" b="0" dirty="0"/>
              </a:p>
              <a:p>
                <a:r>
                  <a:rPr lang="en-CA" sz="1300" dirty="0"/>
                  <a:t>for all </a:t>
                </a:r>
                <a14:m>
                  <m:oMath xmlns:m="http://schemas.openxmlformats.org/officeDocument/2006/math"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1300" dirty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13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8A7D31-2FAA-3608-96C4-DCEFB884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1200756"/>
                <a:ext cx="3438525" cy="591765"/>
              </a:xfrm>
              <a:prstGeom prst="rect">
                <a:avLst/>
              </a:prstGeom>
              <a:blipFill>
                <a:blip r:embed="rId4"/>
                <a:stretch>
                  <a:fillRect l="-355" b="-20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E2D0660-9D99-440E-986D-7705DCE32B45}"/>
              </a:ext>
            </a:extLst>
          </p:cNvPr>
          <p:cNvSpPr txBox="1"/>
          <p:nvPr/>
        </p:nvSpPr>
        <p:spPr>
          <a:xfrm>
            <a:off x="1368834" y="2215980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E2759C-6B47-D725-5C85-06BA6E509987}"/>
                  </a:ext>
                </a:extLst>
              </p:cNvPr>
              <p:cNvSpPr txBox="1"/>
              <p:nvPr/>
            </p:nvSpPr>
            <p:spPr>
              <a:xfrm>
                <a:off x="2083210" y="2701760"/>
                <a:ext cx="7148514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E2759C-6B47-D725-5C85-06BA6E50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210" y="2701760"/>
                <a:ext cx="7148514" cy="659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1E727C-1E3A-34FA-4F5A-2F0EE9790B71}"/>
                  </a:ext>
                </a:extLst>
              </p:cNvPr>
              <p:cNvSpPr txBox="1"/>
              <p:nvPr/>
            </p:nvSpPr>
            <p:spPr>
              <a:xfrm>
                <a:off x="1968909" y="2521990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1E727C-1E3A-34FA-4F5A-2F0EE9790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909" y="2521990"/>
                <a:ext cx="6486525" cy="369332"/>
              </a:xfrm>
              <a:prstGeom prst="rect">
                <a:avLst/>
              </a:prstGeom>
              <a:blipFill>
                <a:blip r:embed="rId6"/>
                <a:stretch>
                  <a:fillRect l="-846" t="-8333" b="-2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53DEC2-32B7-F31F-2C79-4FAFFAEF2B68}"/>
              </a:ext>
            </a:extLst>
          </p:cNvPr>
          <p:cNvSpPr txBox="1"/>
          <p:nvPr/>
        </p:nvSpPr>
        <p:spPr>
          <a:xfrm>
            <a:off x="1368834" y="3957844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3C8A86-1515-2B80-C800-B2C51C134873}"/>
                  </a:ext>
                </a:extLst>
              </p:cNvPr>
              <p:cNvSpPr txBox="1"/>
              <p:nvPr/>
            </p:nvSpPr>
            <p:spPr>
              <a:xfrm>
                <a:off x="1887947" y="4402718"/>
                <a:ext cx="7539039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3C8A86-1515-2B80-C800-B2C51C13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47" y="4402718"/>
                <a:ext cx="7539039" cy="66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787CC3-CDD6-170A-2758-0D17192D1B14}"/>
                  </a:ext>
                </a:extLst>
              </p:cNvPr>
              <p:cNvSpPr txBox="1"/>
              <p:nvPr/>
            </p:nvSpPr>
            <p:spPr>
              <a:xfrm>
                <a:off x="1968909" y="4244191"/>
                <a:ext cx="6486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787CC3-CDD6-170A-2758-0D17192D1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909" y="4244191"/>
                <a:ext cx="6486525" cy="369332"/>
              </a:xfrm>
              <a:prstGeom prst="rect">
                <a:avLst/>
              </a:prstGeom>
              <a:blipFill>
                <a:blip r:embed="rId8"/>
                <a:stretch>
                  <a:fillRect l="-846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D23B-861E-A948-D475-EA80313CA338}"/>
                  </a:ext>
                </a:extLst>
              </p:cNvPr>
              <p:cNvSpPr txBox="1"/>
              <p:nvPr/>
            </p:nvSpPr>
            <p:spPr>
              <a:xfrm>
                <a:off x="1965670" y="5876883"/>
                <a:ext cx="7539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+1,0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4D23B-861E-A948-D475-EA80313CA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670" y="5876883"/>
                <a:ext cx="753903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017F21-3DAC-B228-BA0D-D41C217A3B6A}"/>
                  </a:ext>
                </a:extLst>
              </p:cNvPr>
              <p:cNvSpPr txBox="1"/>
              <p:nvPr/>
            </p:nvSpPr>
            <p:spPr>
              <a:xfrm>
                <a:off x="1970242" y="6282069"/>
                <a:ext cx="7615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′⋅[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+1, 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dirty="0"/>
                        <m:t>]</m:t>
                      </m:r>
                      <m:r>
                        <m:rPr>
                          <m:nor/>
                        </m:rPr>
                        <a:rPr lang="en-CA" b="0" i="0" dirty="0" smtClean="0"/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017F21-3DAC-B228-BA0D-D41C217A3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42" y="6282069"/>
                <a:ext cx="761562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9AE54A-3E99-3F9C-7AAA-5B8738963434}"/>
                  </a:ext>
                </a:extLst>
              </p:cNvPr>
              <p:cNvSpPr txBox="1"/>
              <p:nvPr/>
            </p:nvSpPr>
            <p:spPr>
              <a:xfrm>
                <a:off x="1192161" y="5184578"/>
                <a:ext cx="75390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9AE54A-3E99-3F9C-7AAA-5B873896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61" y="5184578"/>
                <a:ext cx="753903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8764C-48DF-FDE6-0191-F0D6A244B649}"/>
                  </a:ext>
                </a:extLst>
              </p:cNvPr>
              <p:cNvSpPr txBox="1"/>
              <p:nvPr/>
            </p:nvSpPr>
            <p:spPr>
              <a:xfrm>
                <a:off x="1887946" y="3426067"/>
                <a:ext cx="7539039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½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</m:e>
                      </m:d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8764C-48DF-FDE6-0191-F0D6A244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46" y="3426067"/>
                <a:ext cx="7539039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2C19ED-E401-4FBA-EF8B-3ABA8C701FD3}"/>
              </a:ext>
            </a:extLst>
          </p:cNvPr>
          <p:cNvSpPr txBox="1"/>
          <p:nvPr/>
        </p:nvSpPr>
        <p:spPr>
          <a:xfrm>
            <a:off x="1894168" y="3221573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Magnetic field Source</a:t>
            </a:r>
            <a:endParaRPr lang="en-CA" b="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72263-0F7C-E1FD-0249-E851CE28808A}"/>
              </a:ext>
            </a:extLst>
          </p:cNvPr>
          <p:cNvSpPr txBox="1"/>
          <p:nvPr/>
        </p:nvSpPr>
        <p:spPr>
          <a:xfrm>
            <a:off x="1968909" y="4924777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Electric field Source</a:t>
            </a:r>
            <a:endParaRPr lang="en-CA" b="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22FD0-598E-058A-C20F-0A17A584BD8E}"/>
              </a:ext>
            </a:extLst>
          </p:cNvPr>
          <p:cNvSpPr txBox="1"/>
          <p:nvPr/>
        </p:nvSpPr>
        <p:spPr>
          <a:xfrm>
            <a:off x="1943406" y="559941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1" dirty="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279341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2554-8B78-F11B-4C74-0AA1EF14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4CB8-0971-9388-6744-DB0B83A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BREAK</a:t>
            </a:r>
          </a:p>
        </p:txBody>
      </p:sp>
    </p:spTree>
    <p:extLst>
      <p:ext uri="{BB962C8B-B14F-4D97-AF65-F5344CB8AC3E}">
        <p14:creationId xmlns:p14="http://schemas.microsoft.com/office/powerpoint/2010/main" val="4220165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559A-CB51-8090-A1BC-F24DEF7A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6FBA8-4BEC-AD9E-237B-783B955F6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Dielectric materials </a:t>
                </a:r>
              </a:p>
              <a:p>
                <a:pPr lvl="1"/>
                <a:r>
                  <a:rPr lang="en-US" dirty="0"/>
                  <a:t>Treated as frequency-</a:t>
                </a:r>
                <a:r>
                  <a:rPr lang="en-US" b="1" dirty="0"/>
                  <a:t>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Requires no change</a:t>
                </a:r>
              </a:p>
              <a:p>
                <a:pPr lvl="1"/>
                <a:endParaRPr lang="en-CA" dirty="0"/>
              </a:p>
              <a:p>
                <a:r>
                  <a:rPr lang="en-US" dirty="0"/>
                  <a:t>Dispersive materials </a:t>
                </a:r>
              </a:p>
              <a:p>
                <a:pPr lvl="1"/>
                <a:r>
                  <a:rPr lang="en-US" dirty="0"/>
                  <a:t>Frequency-dependent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Requires additional update equations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6FBA8-4BEC-AD9E-237B-783B955F6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659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CE990-9B61-4CD4-483A-D92573EB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3D1E-D464-2E86-6A30-D8337032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E6D59B-5B71-F807-C17F-726A57389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Dielectric materials </a:t>
                </a:r>
              </a:p>
              <a:p>
                <a:pPr lvl="1"/>
                <a:r>
                  <a:rPr lang="en-US" dirty="0"/>
                  <a:t>Treated as frequency-</a:t>
                </a:r>
                <a:r>
                  <a:rPr lang="en-US" b="1" dirty="0"/>
                  <a:t>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Requires no change</a:t>
                </a:r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r>
                  <a:rPr lang="en-CA" dirty="0"/>
                  <a:t>We need to set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CA" dirty="0"/>
              </a:p>
              <a:p>
                <a:pPr lvl="1"/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E6D59B-5B71-F807-C17F-726A57389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B6BE12-2646-579B-F444-3F7DCFDB455A}"/>
                  </a:ext>
                </a:extLst>
              </p:cNvPr>
              <p:cNvSpPr txBox="1"/>
              <p:nvPr/>
            </p:nvSpPr>
            <p:spPr>
              <a:xfrm>
                <a:off x="2055868" y="3764089"/>
                <a:ext cx="8080263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B6BE12-2646-579B-F444-3F7DCFDB4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68" y="3764089"/>
                <a:ext cx="8080263" cy="851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35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669E7-8087-EB31-B856-FB10B577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633A-9A3B-6917-D9AB-02F70D8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906DC-9DCF-B261-5BA7-05F751860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" y="1811111"/>
            <a:ext cx="10515600" cy="4351338"/>
          </a:xfrm>
        </p:spPr>
        <p:txBody>
          <a:bodyPr/>
          <a:lstStyle/>
          <a:p>
            <a:r>
              <a:rPr lang="en-US" dirty="0"/>
              <a:t>Example: Silicon thin film</a:t>
            </a:r>
          </a:p>
          <a:p>
            <a:pPr lvl="1"/>
            <a:r>
              <a:rPr lang="en-US" dirty="0"/>
              <a:t>We want to know how much light is </a:t>
            </a:r>
            <a:r>
              <a:rPr lang="en-US" b="1" dirty="0"/>
              <a:t>Reflected </a:t>
            </a:r>
            <a:r>
              <a:rPr lang="en-US" dirty="0"/>
              <a:t>and </a:t>
            </a:r>
            <a:r>
              <a:rPr lang="en-US" b="1" dirty="0"/>
              <a:t>Transmitted </a:t>
            </a:r>
            <a:r>
              <a:rPr lang="en-US" dirty="0"/>
              <a:t>from a thin-film of Silicon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1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32FB-DD79-2834-C0E5-B6F8B1B38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4D65-88AE-DEF5-5DDA-5AEEA2F2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DAB-8A4B-FA51-BFB4-15205C8D8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1742" y="181111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Example: Silicon thin film</a:t>
                </a:r>
              </a:p>
              <a:p>
                <a:pPr lvl="1"/>
                <a:r>
                  <a:rPr lang="en-US" dirty="0"/>
                  <a:t>We want to know how much light is </a:t>
                </a:r>
                <a:r>
                  <a:rPr lang="en-US" b="1" dirty="0"/>
                  <a:t>Reflected </a:t>
                </a:r>
                <a:r>
                  <a:rPr lang="en-US" dirty="0"/>
                  <a:t>and </a:t>
                </a:r>
                <a:r>
                  <a:rPr lang="en-US" b="1" dirty="0"/>
                  <a:t>Transmitted </a:t>
                </a:r>
                <a:r>
                  <a:rPr lang="en-US" dirty="0"/>
                  <a:t>from a thin-film of Silicon</a:t>
                </a:r>
              </a:p>
              <a:p>
                <a:pPr lvl="1"/>
                <a:r>
                  <a:rPr lang="en-US" dirty="0"/>
                  <a:t>Thickness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DAB-8A4B-FA51-BFB4-15205C8D8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742" y="1811111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4AF4F66-5C08-2258-70FC-AE9E88806726}"/>
              </a:ext>
            </a:extLst>
          </p:cNvPr>
          <p:cNvSpPr/>
          <p:nvPr/>
        </p:nvSpPr>
        <p:spPr>
          <a:xfrm>
            <a:off x="5762171" y="3429000"/>
            <a:ext cx="754742" cy="335778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8243D-85ED-8FFF-8EC9-94428717EF2A}"/>
              </a:ext>
            </a:extLst>
          </p:cNvPr>
          <p:cNvSpPr txBox="1"/>
          <p:nvPr/>
        </p:nvSpPr>
        <p:spPr>
          <a:xfrm>
            <a:off x="5936342" y="4877061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</a:t>
            </a:r>
            <a:endParaRPr lang="en-CA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8F9CA66-6BB9-0A99-D9B2-20E37EF0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631699" y="4547312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679DBA-F236-8C02-5CE5-93A08F5C364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675240" y="3545112"/>
            <a:ext cx="0" cy="29164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E8C16-756D-CFE9-ADF2-90F8C3FA6B83}"/>
                  </a:ext>
                </a:extLst>
              </p:cNvPr>
              <p:cNvSpPr txBox="1"/>
              <p:nvPr/>
            </p:nvSpPr>
            <p:spPr>
              <a:xfrm>
                <a:off x="2799171" y="6461590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E8C16-756D-CFE9-ADF2-90F8C3FA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71" y="6461590"/>
                <a:ext cx="175213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9A1F8F-4489-35FC-F5C3-5E0281397D9C}"/>
              </a:ext>
            </a:extLst>
          </p:cNvPr>
          <p:cNvCxnSpPr/>
          <p:nvPr/>
        </p:nvCxnSpPr>
        <p:spPr>
          <a:xfrm>
            <a:off x="3831771" y="5266154"/>
            <a:ext cx="71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F90E5C-F799-4F53-1E16-5CF7046EDD47}"/>
              </a:ext>
            </a:extLst>
          </p:cNvPr>
          <p:cNvCxnSpPr/>
          <p:nvPr/>
        </p:nvCxnSpPr>
        <p:spPr>
          <a:xfrm>
            <a:off x="5762171" y="3251200"/>
            <a:ext cx="754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6CE6B-7696-5435-BB91-B86B81799969}"/>
                  </a:ext>
                </a:extLst>
              </p:cNvPr>
              <p:cNvSpPr txBox="1"/>
              <p:nvPr/>
            </p:nvSpPr>
            <p:spPr>
              <a:xfrm>
                <a:off x="5892798" y="2849407"/>
                <a:ext cx="551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6CE6B-7696-5435-BB91-B86B81799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98" y="2849407"/>
                <a:ext cx="5515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615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881E-F720-3600-8845-D9D7F5DC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2FFAB6-1FA5-0021-73FF-59BBF0FC1266}"/>
              </a:ext>
            </a:extLst>
          </p:cNvPr>
          <p:cNvSpPr/>
          <p:nvPr/>
        </p:nvSpPr>
        <p:spPr>
          <a:xfrm>
            <a:off x="96066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1195D-D6EF-B527-C4AF-860CB72812F5}"/>
              </a:ext>
            </a:extLst>
          </p:cNvPr>
          <p:cNvSpPr/>
          <p:nvPr/>
        </p:nvSpPr>
        <p:spPr>
          <a:xfrm>
            <a:off x="139345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FA572F-64AF-89C8-03B8-EFAD71FF8F30}"/>
              </a:ext>
            </a:extLst>
          </p:cNvPr>
          <p:cNvSpPr/>
          <p:nvPr/>
        </p:nvSpPr>
        <p:spPr>
          <a:xfrm>
            <a:off x="182624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E6B92-2FF4-599D-D6DA-518B6C97DC4E}"/>
              </a:ext>
            </a:extLst>
          </p:cNvPr>
          <p:cNvSpPr/>
          <p:nvPr/>
        </p:nvSpPr>
        <p:spPr>
          <a:xfrm>
            <a:off x="225903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340DC-9451-DD0E-EF6C-FCAE036C265C}"/>
              </a:ext>
            </a:extLst>
          </p:cNvPr>
          <p:cNvSpPr/>
          <p:nvPr/>
        </p:nvSpPr>
        <p:spPr>
          <a:xfrm>
            <a:off x="269182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417F6-1B7D-3A3E-0F94-CA6F32CE67AE}"/>
              </a:ext>
            </a:extLst>
          </p:cNvPr>
          <p:cNvSpPr/>
          <p:nvPr/>
        </p:nvSpPr>
        <p:spPr>
          <a:xfrm>
            <a:off x="312461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18CAE-15E2-B191-F175-8DAA12773C86}"/>
              </a:ext>
            </a:extLst>
          </p:cNvPr>
          <p:cNvSpPr/>
          <p:nvPr/>
        </p:nvSpPr>
        <p:spPr>
          <a:xfrm>
            <a:off x="355923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F86F51-7558-B1A2-BF67-B09B7D39E09A}"/>
              </a:ext>
            </a:extLst>
          </p:cNvPr>
          <p:cNvSpPr/>
          <p:nvPr/>
        </p:nvSpPr>
        <p:spPr>
          <a:xfrm>
            <a:off x="399202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4B41D-D7FC-3B0D-8371-D6FABC2F6E73}"/>
              </a:ext>
            </a:extLst>
          </p:cNvPr>
          <p:cNvSpPr/>
          <p:nvPr/>
        </p:nvSpPr>
        <p:spPr>
          <a:xfrm>
            <a:off x="442481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A75D41-1F76-3F45-3362-536062ED9936}"/>
              </a:ext>
            </a:extLst>
          </p:cNvPr>
          <p:cNvSpPr/>
          <p:nvPr/>
        </p:nvSpPr>
        <p:spPr>
          <a:xfrm>
            <a:off x="485760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17969-74B3-A3A2-7700-CBB3FB5E72B7}"/>
              </a:ext>
            </a:extLst>
          </p:cNvPr>
          <p:cNvSpPr/>
          <p:nvPr/>
        </p:nvSpPr>
        <p:spPr>
          <a:xfrm>
            <a:off x="5290396" y="3962401"/>
            <a:ext cx="432790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397330-F6CC-27D7-F233-A496770C2634}"/>
              </a:ext>
            </a:extLst>
          </p:cNvPr>
          <p:cNvSpPr/>
          <p:nvPr/>
        </p:nvSpPr>
        <p:spPr>
          <a:xfrm>
            <a:off x="5723186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687A0-3784-9D6F-7C64-B59709A9E18D}"/>
              </a:ext>
            </a:extLst>
          </p:cNvPr>
          <p:cNvSpPr/>
          <p:nvPr/>
        </p:nvSpPr>
        <p:spPr>
          <a:xfrm>
            <a:off x="615848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445C10-DFDF-CB0E-E73D-FAFA550A9524}"/>
              </a:ext>
            </a:extLst>
          </p:cNvPr>
          <p:cNvSpPr/>
          <p:nvPr/>
        </p:nvSpPr>
        <p:spPr>
          <a:xfrm>
            <a:off x="659127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28DD7B-A37D-60BC-1C54-628D3E93BEAF}"/>
              </a:ext>
            </a:extLst>
          </p:cNvPr>
          <p:cNvSpPr/>
          <p:nvPr/>
        </p:nvSpPr>
        <p:spPr>
          <a:xfrm>
            <a:off x="702406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BE330-F5C5-0BD3-1EC0-EAAC4EBA6AF3}"/>
              </a:ext>
            </a:extLst>
          </p:cNvPr>
          <p:cNvSpPr/>
          <p:nvPr/>
        </p:nvSpPr>
        <p:spPr>
          <a:xfrm>
            <a:off x="745685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AE4789-744A-67A3-C18A-C52D51EA920C}"/>
              </a:ext>
            </a:extLst>
          </p:cNvPr>
          <p:cNvSpPr/>
          <p:nvPr/>
        </p:nvSpPr>
        <p:spPr>
          <a:xfrm>
            <a:off x="788964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E45F3-B5B5-EDBF-4821-C408A96C6837}"/>
              </a:ext>
            </a:extLst>
          </p:cNvPr>
          <p:cNvSpPr/>
          <p:nvPr/>
        </p:nvSpPr>
        <p:spPr>
          <a:xfrm>
            <a:off x="832243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073E01-B270-B515-4F62-749111F51D44}"/>
              </a:ext>
            </a:extLst>
          </p:cNvPr>
          <p:cNvSpPr/>
          <p:nvPr/>
        </p:nvSpPr>
        <p:spPr>
          <a:xfrm>
            <a:off x="875706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854542-B0F6-7336-4F16-9154A322406D}"/>
              </a:ext>
            </a:extLst>
          </p:cNvPr>
          <p:cNvSpPr/>
          <p:nvPr/>
        </p:nvSpPr>
        <p:spPr>
          <a:xfrm>
            <a:off x="918985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5AF8E9-C92F-EBAA-1C37-269EB178404D}"/>
              </a:ext>
            </a:extLst>
          </p:cNvPr>
          <p:cNvSpPr/>
          <p:nvPr/>
        </p:nvSpPr>
        <p:spPr>
          <a:xfrm>
            <a:off x="962264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8CBE8-3AD8-1B85-39D3-B1A9D44A6E3D}"/>
              </a:ext>
            </a:extLst>
          </p:cNvPr>
          <p:cNvSpPr/>
          <p:nvPr/>
        </p:nvSpPr>
        <p:spPr>
          <a:xfrm>
            <a:off x="1005543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1E1D6E-4F38-ADF1-0042-7ABC53CAEA77}"/>
              </a:ext>
            </a:extLst>
          </p:cNvPr>
          <p:cNvSpPr/>
          <p:nvPr/>
        </p:nvSpPr>
        <p:spPr>
          <a:xfrm>
            <a:off x="1048822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A7C051-810A-615C-A6DD-322DBEB385E3}"/>
              </a:ext>
            </a:extLst>
          </p:cNvPr>
          <p:cNvSpPr/>
          <p:nvPr/>
        </p:nvSpPr>
        <p:spPr>
          <a:xfrm>
            <a:off x="1092101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B495C7-D0DA-F7BE-739B-66B17A473425}"/>
                  </a:ext>
                </a:extLst>
              </p:cNvPr>
              <p:cNvSpPr txBox="1"/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B495C7-D0DA-F7BE-739B-66B17A473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F2866-8A4D-18ED-F6A8-7731A961128F}"/>
              </a:ext>
            </a:extLst>
          </p:cNvPr>
          <p:cNvCxnSpPr>
            <a:cxnSpLocks/>
          </p:cNvCxnSpPr>
          <p:nvPr/>
        </p:nvCxnSpPr>
        <p:spPr>
          <a:xfrm>
            <a:off x="2692489" y="427672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6EA858-236E-DD90-FFDE-B473F8E5E98A}"/>
                  </a:ext>
                </a:extLst>
              </p:cNvPr>
              <p:cNvSpPr txBox="1"/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6EA858-236E-DD90-FFDE-B473F8E5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8CC902-9766-CD09-9824-CE89C4FE6E3C}"/>
              </a:ext>
            </a:extLst>
          </p:cNvPr>
          <p:cNvCxnSpPr>
            <a:cxnSpLocks/>
          </p:cNvCxnSpPr>
          <p:nvPr/>
        </p:nvCxnSpPr>
        <p:spPr>
          <a:xfrm>
            <a:off x="5290396" y="42543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9C523-C1D0-9D30-BC5E-CEFF00447D93}"/>
                  </a:ext>
                </a:extLst>
              </p:cNvPr>
              <p:cNvSpPr txBox="1"/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9C523-C1D0-9D30-BC5E-CEFF0044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3812C3-6807-B4FD-A7E6-5BD480C0A7D1}"/>
              </a:ext>
            </a:extLst>
          </p:cNvPr>
          <p:cNvCxnSpPr>
            <a:cxnSpLocks/>
          </p:cNvCxnSpPr>
          <p:nvPr/>
        </p:nvCxnSpPr>
        <p:spPr>
          <a:xfrm>
            <a:off x="7022848" y="42417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ABC9680-9E30-51F3-92FE-E375BEBFE7B1}"/>
              </a:ext>
            </a:extLst>
          </p:cNvPr>
          <p:cNvSpPr txBox="1"/>
          <p:nvPr/>
        </p:nvSpPr>
        <p:spPr>
          <a:xfrm>
            <a:off x="5667960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Silicon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172716-20DB-DB3D-F3E7-C8B4B39DE940}"/>
              </a:ext>
            </a:extLst>
          </p:cNvPr>
          <p:cNvSpPr txBox="1"/>
          <p:nvPr/>
        </p:nvSpPr>
        <p:spPr>
          <a:xfrm>
            <a:off x="2747561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947F9C-AE3D-27CD-FCCB-BD15FE79495D}"/>
              </a:ext>
            </a:extLst>
          </p:cNvPr>
          <p:cNvSpPr txBox="1"/>
          <p:nvPr/>
        </p:nvSpPr>
        <p:spPr>
          <a:xfrm>
            <a:off x="8915720" y="3631376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822B6E-4C2A-B0AF-B3D7-974BA8A3C5CE}"/>
                  </a:ext>
                </a:extLst>
              </p:cNvPr>
              <p:cNvSpPr txBox="1"/>
              <p:nvPr/>
            </p:nvSpPr>
            <p:spPr>
              <a:xfrm>
                <a:off x="-288250" y="498896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𝑣𝑎𝑐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822B6E-4C2A-B0AF-B3D7-974BA8A3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250" y="4988967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044555-B475-06E5-EE7D-5856042C5D82}"/>
                  </a:ext>
                </a:extLst>
              </p:cNvPr>
              <p:cNvSpPr txBox="1"/>
              <p:nvPr/>
            </p:nvSpPr>
            <p:spPr>
              <a:xfrm>
                <a:off x="2944360" y="499151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𝑺𝒊</m:t>
                          </m:r>
                        </m:sub>
                      </m:sSub>
                    </m:oMath>
                  </m:oMathPara>
                </a14:m>
                <a:endParaRPr lang="en-CA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044555-B475-06E5-EE7D-5856042C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360" y="4991514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AFC54E-81B8-C0D7-FAD8-151C874880B7}"/>
                  </a:ext>
                </a:extLst>
              </p:cNvPr>
              <p:cNvSpPr txBox="1"/>
              <p:nvPr/>
            </p:nvSpPr>
            <p:spPr>
              <a:xfrm>
                <a:off x="6262732" y="499095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𝑣𝑎𝑐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AFC54E-81B8-C0D7-FAD8-151C8748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32" y="4990957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72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15FC-0634-806D-A1E6-15543547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BA73-1C7C-9ABB-F35A-934EB621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68F9F-6C5C-355E-9A6F-F828EF5287BA}"/>
              </a:ext>
            </a:extLst>
          </p:cNvPr>
          <p:cNvSpPr/>
          <p:nvPr/>
        </p:nvSpPr>
        <p:spPr>
          <a:xfrm>
            <a:off x="96066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B5957-AE89-A728-562E-90EA6F809B96}"/>
              </a:ext>
            </a:extLst>
          </p:cNvPr>
          <p:cNvSpPr/>
          <p:nvPr/>
        </p:nvSpPr>
        <p:spPr>
          <a:xfrm>
            <a:off x="139345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E4F3A-4F0C-46B1-13A2-0706DA454D1F}"/>
              </a:ext>
            </a:extLst>
          </p:cNvPr>
          <p:cNvSpPr/>
          <p:nvPr/>
        </p:nvSpPr>
        <p:spPr>
          <a:xfrm>
            <a:off x="182624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02627-85B2-73EC-9BA8-E23295BA1BFD}"/>
              </a:ext>
            </a:extLst>
          </p:cNvPr>
          <p:cNvSpPr/>
          <p:nvPr/>
        </p:nvSpPr>
        <p:spPr>
          <a:xfrm>
            <a:off x="225903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3CF2B2-D98F-C008-2F41-28AF38932FB8}"/>
              </a:ext>
            </a:extLst>
          </p:cNvPr>
          <p:cNvSpPr/>
          <p:nvPr/>
        </p:nvSpPr>
        <p:spPr>
          <a:xfrm>
            <a:off x="269182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6FDA-CDFC-A819-A256-9F2584F8642A}"/>
              </a:ext>
            </a:extLst>
          </p:cNvPr>
          <p:cNvSpPr/>
          <p:nvPr/>
        </p:nvSpPr>
        <p:spPr>
          <a:xfrm>
            <a:off x="312461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1FAC2-965F-C876-0878-25197E9F4230}"/>
              </a:ext>
            </a:extLst>
          </p:cNvPr>
          <p:cNvSpPr/>
          <p:nvPr/>
        </p:nvSpPr>
        <p:spPr>
          <a:xfrm>
            <a:off x="355923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3BF58-7AAB-7B48-DDCC-B79EEFF40537}"/>
              </a:ext>
            </a:extLst>
          </p:cNvPr>
          <p:cNvSpPr/>
          <p:nvPr/>
        </p:nvSpPr>
        <p:spPr>
          <a:xfrm>
            <a:off x="399202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DDB7A-048B-9626-6A02-757D2EFBD9CA}"/>
              </a:ext>
            </a:extLst>
          </p:cNvPr>
          <p:cNvSpPr/>
          <p:nvPr/>
        </p:nvSpPr>
        <p:spPr>
          <a:xfrm>
            <a:off x="442481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A22A3-2F07-3630-9288-BAB222533639}"/>
              </a:ext>
            </a:extLst>
          </p:cNvPr>
          <p:cNvSpPr/>
          <p:nvPr/>
        </p:nvSpPr>
        <p:spPr>
          <a:xfrm>
            <a:off x="485760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DC9CA7-46CD-B7E3-4B14-D33BA54678B9}"/>
              </a:ext>
            </a:extLst>
          </p:cNvPr>
          <p:cNvSpPr/>
          <p:nvPr/>
        </p:nvSpPr>
        <p:spPr>
          <a:xfrm>
            <a:off x="5290396" y="3962401"/>
            <a:ext cx="432790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C2A57-5C1E-E9E9-4C6D-AEAE4B5BB88A}"/>
              </a:ext>
            </a:extLst>
          </p:cNvPr>
          <p:cNvSpPr/>
          <p:nvPr/>
        </p:nvSpPr>
        <p:spPr>
          <a:xfrm>
            <a:off x="5723186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38C524-55F5-26C1-81E8-A29931C5441F}"/>
              </a:ext>
            </a:extLst>
          </p:cNvPr>
          <p:cNvSpPr/>
          <p:nvPr/>
        </p:nvSpPr>
        <p:spPr>
          <a:xfrm>
            <a:off x="615848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7C4682-4902-8C54-F369-59C71F740658}"/>
              </a:ext>
            </a:extLst>
          </p:cNvPr>
          <p:cNvSpPr/>
          <p:nvPr/>
        </p:nvSpPr>
        <p:spPr>
          <a:xfrm>
            <a:off x="659127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A51504-24B3-A6BD-7640-6CBBD7A1CA6D}"/>
              </a:ext>
            </a:extLst>
          </p:cNvPr>
          <p:cNvSpPr/>
          <p:nvPr/>
        </p:nvSpPr>
        <p:spPr>
          <a:xfrm>
            <a:off x="702406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8B92B-6F30-64AB-06A7-44940C75CC3D}"/>
              </a:ext>
            </a:extLst>
          </p:cNvPr>
          <p:cNvSpPr/>
          <p:nvPr/>
        </p:nvSpPr>
        <p:spPr>
          <a:xfrm>
            <a:off x="745685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54885C-3161-2B32-98CE-6A83ADEBEBB5}"/>
              </a:ext>
            </a:extLst>
          </p:cNvPr>
          <p:cNvSpPr/>
          <p:nvPr/>
        </p:nvSpPr>
        <p:spPr>
          <a:xfrm>
            <a:off x="788964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0EFD-4A17-C645-CAA7-D193F74D95B0}"/>
              </a:ext>
            </a:extLst>
          </p:cNvPr>
          <p:cNvSpPr/>
          <p:nvPr/>
        </p:nvSpPr>
        <p:spPr>
          <a:xfrm>
            <a:off x="832243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4B49F-C4AB-DF9A-1B96-C7B2524D1E23}"/>
              </a:ext>
            </a:extLst>
          </p:cNvPr>
          <p:cNvSpPr/>
          <p:nvPr/>
        </p:nvSpPr>
        <p:spPr>
          <a:xfrm>
            <a:off x="875706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952115-8E09-4F25-078C-7607A3020284}"/>
              </a:ext>
            </a:extLst>
          </p:cNvPr>
          <p:cNvSpPr/>
          <p:nvPr/>
        </p:nvSpPr>
        <p:spPr>
          <a:xfrm>
            <a:off x="918985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1C0189-283F-8ACD-06E7-CEAED5750584}"/>
              </a:ext>
            </a:extLst>
          </p:cNvPr>
          <p:cNvSpPr/>
          <p:nvPr/>
        </p:nvSpPr>
        <p:spPr>
          <a:xfrm>
            <a:off x="962264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FA832D-513E-3E23-8636-5A67B515D3E1}"/>
              </a:ext>
            </a:extLst>
          </p:cNvPr>
          <p:cNvSpPr/>
          <p:nvPr/>
        </p:nvSpPr>
        <p:spPr>
          <a:xfrm>
            <a:off x="1005543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6B2BD-4E63-B2CD-FD0B-2D7F2D4DF825}"/>
              </a:ext>
            </a:extLst>
          </p:cNvPr>
          <p:cNvSpPr/>
          <p:nvPr/>
        </p:nvSpPr>
        <p:spPr>
          <a:xfrm>
            <a:off x="1048822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7935F-E33C-5C85-330A-CDBECEAC93D8}"/>
              </a:ext>
            </a:extLst>
          </p:cNvPr>
          <p:cNvSpPr/>
          <p:nvPr/>
        </p:nvSpPr>
        <p:spPr>
          <a:xfrm>
            <a:off x="1092101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F3C9E1-C759-6687-67CD-8B0EE6919932}"/>
                  </a:ext>
                </a:extLst>
              </p:cNvPr>
              <p:cNvSpPr txBox="1"/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F3C9E1-C759-6687-67CD-8B0EE691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18700B-1489-21C1-3193-723AB98F8A7E}"/>
              </a:ext>
            </a:extLst>
          </p:cNvPr>
          <p:cNvCxnSpPr>
            <a:cxnSpLocks/>
          </p:cNvCxnSpPr>
          <p:nvPr/>
        </p:nvCxnSpPr>
        <p:spPr>
          <a:xfrm>
            <a:off x="2692489" y="427672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99CF8A-6975-3EC4-CD08-78081E543718}"/>
                  </a:ext>
                </a:extLst>
              </p:cNvPr>
              <p:cNvSpPr txBox="1"/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99CF8A-6975-3EC4-CD08-78081E543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A5DCB1-D390-56C6-6224-380FD47481AB}"/>
              </a:ext>
            </a:extLst>
          </p:cNvPr>
          <p:cNvCxnSpPr>
            <a:cxnSpLocks/>
          </p:cNvCxnSpPr>
          <p:nvPr/>
        </p:nvCxnSpPr>
        <p:spPr>
          <a:xfrm>
            <a:off x="5290396" y="42543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1BB7DB-F0EC-98E0-F0E3-B043827DDDF9}"/>
                  </a:ext>
                </a:extLst>
              </p:cNvPr>
              <p:cNvSpPr txBox="1"/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1BB7DB-F0EC-98E0-F0E3-B043827D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D44C4C-B7B7-0652-016A-EDED4562F454}"/>
              </a:ext>
            </a:extLst>
          </p:cNvPr>
          <p:cNvCxnSpPr>
            <a:cxnSpLocks/>
          </p:cNvCxnSpPr>
          <p:nvPr/>
        </p:nvCxnSpPr>
        <p:spPr>
          <a:xfrm>
            <a:off x="7022848" y="42417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12C0368-1916-EBBD-A83F-E1DCD82259FF}"/>
              </a:ext>
            </a:extLst>
          </p:cNvPr>
          <p:cNvSpPr txBox="1"/>
          <p:nvPr/>
        </p:nvSpPr>
        <p:spPr>
          <a:xfrm>
            <a:off x="5667960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Silicon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312F69-0066-BF93-0B91-9597365ED40E}"/>
              </a:ext>
            </a:extLst>
          </p:cNvPr>
          <p:cNvSpPr txBox="1"/>
          <p:nvPr/>
        </p:nvSpPr>
        <p:spPr>
          <a:xfrm>
            <a:off x="2747561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AB97D7-E061-4733-99CB-65F37E5803B0}"/>
              </a:ext>
            </a:extLst>
          </p:cNvPr>
          <p:cNvSpPr txBox="1"/>
          <p:nvPr/>
        </p:nvSpPr>
        <p:spPr>
          <a:xfrm>
            <a:off x="8915720" y="3631376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3A39D8-3B2C-C47F-BE6A-93B295DB4706}"/>
                  </a:ext>
                </a:extLst>
              </p:cNvPr>
              <p:cNvSpPr txBox="1"/>
              <p:nvPr/>
            </p:nvSpPr>
            <p:spPr>
              <a:xfrm>
                <a:off x="-288250" y="498896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3A39D8-3B2C-C47F-BE6A-93B295DB4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250" y="4988967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9CF5C48-14B6-3310-F39F-1DFB2E4B0004}"/>
                  </a:ext>
                </a:extLst>
              </p:cNvPr>
              <p:cNvSpPr txBox="1"/>
              <p:nvPr/>
            </p:nvSpPr>
            <p:spPr>
              <a:xfrm>
                <a:off x="2877455" y="499633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𝑺𝒊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9CF5C48-14B6-3310-F39F-1DFB2E4B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455" y="4996338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97360C-0D9E-F877-E1E5-6ABAF099735A}"/>
                  </a:ext>
                </a:extLst>
              </p:cNvPr>
              <p:cNvSpPr txBox="1"/>
              <p:nvPr/>
            </p:nvSpPr>
            <p:spPr>
              <a:xfrm>
                <a:off x="6237841" y="498896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97360C-0D9E-F877-E1E5-6ABAF0997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841" y="4988967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2C10BB-289C-45C5-AF33-718B8A40FE40}"/>
                  </a:ext>
                </a:extLst>
              </p:cNvPr>
              <p:cNvSpPr txBox="1"/>
              <p:nvPr/>
            </p:nvSpPr>
            <p:spPr>
              <a:xfrm>
                <a:off x="119424" y="6374400"/>
                <a:ext cx="36562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6"/>
                    </a:solidFill>
                  </a:rPr>
                  <a:t>*For wavelengths between 1.4 and 1.6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CA" sz="14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2C10BB-289C-45C5-AF33-718B8A40F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4" y="6374400"/>
                <a:ext cx="3656207" cy="307777"/>
              </a:xfrm>
              <a:prstGeom prst="rect">
                <a:avLst/>
              </a:prstGeom>
              <a:blipFill>
                <a:blip r:embed="rId8"/>
                <a:stretch>
                  <a:fillRect l="-501" t="-4000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62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E7EB-5A8C-853B-0A13-FA0CC89D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15463561-D7AE-0709-337B-0EAAB9030A9F}"/>
              </a:ext>
            </a:extLst>
          </p:cNvPr>
          <p:cNvSpPr/>
          <p:nvPr/>
        </p:nvSpPr>
        <p:spPr>
          <a:xfrm>
            <a:off x="4361635" y="2923049"/>
            <a:ext cx="1047750" cy="10287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F3136F-0BB6-94E6-6895-36C0729346CD}"/>
              </a:ext>
            </a:extLst>
          </p:cNvPr>
          <p:cNvSpPr/>
          <p:nvPr/>
        </p:nvSpPr>
        <p:spPr>
          <a:xfrm>
            <a:off x="5407248" y="2916339"/>
            <a:ext cx="1047750" cy="10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04D4EA-7692-F228-01D8-B82D09BE2B06}"/>
              </a:ext>
            </a:extLst>
          </p:cNvPr>
          <p:cNvSpPr/>
          <p:nvPr/>
        </p:nvSpPr>
        <p:spPr>
          <a:xfrm>
            <a:off x="6460396" y="2916339"/>
            <a:ext cx="1047750" cy="10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D885C-97FE-9ECA-A677-358E3AB8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994579-299B-411D-272A-DD628C93D30C}"/>
                  </a:ext>
                </a:extLst>
              </p:cNvPr>
              <p:cNvSpPr txBox="1"/>
              <p:nvPr/>
            </p:nvSpPr>
            <p:spPr>
              <a:xfrm>
                <a:off x="834446" y="1584786"/>
                <a:ext cx="1051560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dirty="0"/>
                  <a:t> is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, but occupies the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  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994579-299B-411D-272A-DD628C93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46" y="1584786"/>
                <a:ext cx="10515600" cy="483466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11FB0F85-86E0-9E94-2050-0B395B49ACAF}"/>
              </a:ext>
            </a:extLst>
          </p:cNvPr>
          <p:cNvSpPr/>
          <p:nvPr/>
        </p:nvSpPr>
        <p:spPr>
          <a:xfrm>
            <a:off x="383857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5DBF3F7-CA6A-039A-2884-764441751FB1}"/>
              </a:ext>
            </a:extLst>
          </p:cNvPr>
          <p:cNvSpPr/>
          <p:nvPr/>
        </p:nvSpPr>
        <p:spPr>
          <a:xfrm>
            <a:off x="488632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AAB251-4DB7-AE0C-0CDF-A6A0B22EA7A0}"/>
              </a:ext>
            </a:extLst>
          </p:cNvPr>
          <p:cNvSpPr/>
          <p:nvPr/>
        </p:nvSpPr>
        <p:spPr>
          <a:xfrm>
            <a:off x="593407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113ACB-D4D2-C11C-5F03-0EFC5AC94B39}"/>
              </a:ext>
            </a:extLst>
          </p:cNvPr>
          <p:cNvSpPr/>
          <p:nvPr/>
        </p:nvSpPr>
        <p:spPr>
          <a:xfrm>
            <a:off x="698182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E46D44-8E21-6A26-A39D-28B6B388A6F9}"/>
              </a:ext>
            </a:extLst>
          </p:cNvPr>
          <p:cNvSpPr/>
          <p:nvPr/>
        </p:nvSpPr>
        <p:spPr>
          <a:xfrm>
            <a:off x="802957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DC3EFF-91A4-5791-20DE-6E3573F08FB5}"/>
              </a:ext>
            </a:extLst>
          </p:cNvPr>
          <p:cNvSpPr/>
          <p:nvPr/>
        </p:nvSpPr>
        <p:spPr>
          <a:xfrm>
            <a:off x="2790825" y="2910349"/>
            <a:ext cx="1047750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7E0B85-205E-7E1D-A376-0E1F6808E0BC}"/>
                  </a:ext>
                </a:extLst>
              </p:cNvPr>
              <p:cNvSpPr txBox="1"/>
              <p:nvPr/>
            </p:nvSpPr>
            <p:spPr>
              <a:xfrm>
                <a:off x="5058006" y="4114309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7E0B85-205E-7E1D-A376-0E1F6808E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006" y="4114309"/>
                <a:ext cx="175213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E76CA1-07D3-4FA4-114C-324C6922ABEB}"/>
              </a:ext>
            </a:extLst>
          </p:cNvPr>
          <p:cNvCxnSpPr>
            <a:cxnSpLocks/>
          </p:cNvCxnSpPr>
          <p:nvPr/>
        </p:nvCxnSpPr>
        <p:spPr>
          <a:xfrm>
            <a:off x="5935706" y="3875811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FA13A3-D788-6082-3350-15EA5BD77981}"/>
                  </a:ext>
                </a:extLst>
              </p:cNvPr>
              <p:cNvSpPr txBox="1"/>
              <p:nvPr/>
            </p:nvSpPr>
            <p:spPr>
              <a:xfrm>
                <a:off x="4010256" y="4114309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FA13A3-D788-6082-3350-15EA5BD7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56" y="4114309"/>
                <a:ext cx="175213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82798F-3065-8623-442D-DB352036E4F9}"/>
              </a:ext>
            </a:extLst>
          </p:cNvPr>
          <p:cNvCxnSpPr>
            <a:cxnSpLocks/>
          </p:cNvCxnSpPr>
          <p:nvPr/>
        </p:nvCxnSpPr>
        <p:spPr>
          <a:xfrm>
            <a:off x="4887956" y="3875811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FCF269-CD3F-B781-57F1-739D1F43C437}"/>
                  </a:ext>
                </a:extLst>
              </p:cNvPr>
              <p:cNvSpPr txBox="1"/>
              <p:nvPr/>
            </p:nvSpPr>
            <p:spPr>
              <a:xfrm>
                <a:off x="6103620" y="4114309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FCF269-CD3F-B781-57F1-739D1F43C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4114309"/>
                <a:ext cx="175213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7F186E-62C5-DCF9-7378-C5E30E5426E5}"/>
              </a:ext>
            </a:extLst>
          </p:cNvPr>
          <p:cNvCxnSpPr>
            <a:cxnSpLocks/>
          </p:cNvCxnSpPr>
          <p:nvPr/>
        </p:nvCxnSpPr>
        <p:spPr>
          <a:xfrm>
            <a:off x="6981320" y="3875811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41CA18-B4B0-AF54-204C-7F4AE2D35E29}"/>
                  </a:ext>
                </a:extLst>
              </p:cNvPr>
              <p:cNvSpPr txBox="1"/>
              <p:nvPr/>
            </p:nvSpPr>
            <p:spPr>
              <a:xfrm>
                <a:off x="5616799" y="2621467"/>
                <a:ext cx="16763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41CA18-B4B0-AF54-204C-7F4AE2D3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99" y="2621467"/>
                <a:ext cx="1676397" cy="276999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D34C83-81A6-C8B7-1F1A-40E5D961D6EC}"/>
                  </a:ext>
                </a:extLst>
              </p:cNvPr>
              <p:cNvSpPr txBox="1"/>
              <p:nvPr/>
            </p:nvSpPr>
            <p:spPr>
              <a:xfrm>
                <a:off x="4798146" y="2611737"/>
                <a:ext cx="137572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−1/2</m:t>
                      </m:r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D34C83-81A6-C8B7-1F1A-40E5D961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46" y="2611737"/>
                <a:ext cx="1375727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9023922-F3E4-2B6B-5C43-4E8CB3E3D034}"/>
              </a:ext>
            </a:extLst>
          </p:cNvPr>
          <p:cNvCxnSpPr>
            <a:cxnSpLocks/>
          </p:cNvCxnSpPr>
          <p:nvPr/>
        </p:nvCxnSpPr>
        <p:spPr>
          <a:xfrm>
            <a:off x="5407248" y="283169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899D34-2A26-297C-0D8B-2448C5537D0F}"/>
              </a:ext>
            </a:extLst>
          </p:cNvPr>
          <p:cNvCxnSpPr>
            <a:cxnSpLocks/>
          </p:cNvCxnSpPr>
          <p:nvPr/>
        </p:nvCxnSpPr>
        <p:spPr>
          <a:xfrm>
            <a:off x="6456808" y="283573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52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3D9D-39B3-0230-A711-5682B3CD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B2F1-B30C-7DAC-4CFA-7E198309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2F33A-BD06-50F0-F7BA-979E59452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Use discrete approximations</a:t>
                </a:r>
              </a:p>
              <a:p>
                <a:pPr lvl="1"/>
                <a:r>
                  <a:rPr lang="en-CA" dirty="0"/>
                  <a:t>Solve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at </a:t>
                </a:r>
                <a:r>
                  <a:rPr lang="en-CA" b="1" dirty="0"/>
                  <a:t>discrete points </a:t>
                </a:r>
                <a:r>
                  <a:rPr lang="en-CA" dirty="0"/>
                  <a:t>in space and time</a:t>
                </a:r>
              </a:p>
              <a:p>
                <a:pPr lvl="1"/>
                <a:r>
                  <a:rPr lang="en-CA" dirty="0"/>
                  <a:t>On a grid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2F33A-BD06-50F0-F7BA-979E59452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Antenna Definitions - Maxwell's Equations">
            <a:extLst>
              <a:ext uri="{FF2B5EF4-FFF2-40B4-BE49-F238E27FC236}">
                <a16:creationId xmlns:a16="http://schemas.microsoft.com/office/drawing/2014/main" id="{1ACB9857-48B7-7349-3773-7B0FCD2FC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0" r="58643"/>
          <a:stretch/>
        </p:blipFill>
        <p:spPr bwMode="auto">
          <a:xfrm>
            <a:off x="9947902" y="222815"/>
            <a:ext cx="2128454" cy="14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7FB33-C7EE-7427-A6B9-C58F10F2B4D0}"/>
              </a:ext>
            </a:extLst>
          </p:cNvPr>
          <p:cNvSpPr/>
          <p:nvPr/>
        </p:nvSpPr>
        <p:spPr>
          <a:xfrm>
            <a:off x="2105333" y="4817345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ACED71-65B2-9CF8-DDD6-0036CA475391}"/>
              </a:ext>
            </a:extLst>
          </p:cNvPr>
          <p:cNvCxnSpPr>
            <a:cxnSpLocks/>
          </p:cNvCxnSpPr>
          <p:nvPr/>
        </p:nvCxnSpPr>
        <p:spPr>
          <a:xfrm>
            <a:off x="25415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D68C92-5EFE-3CBD-C9A2-AA966F47232D}"/>
              </a:ext>
            </a:extLst>
          </p:cNvPr>
          <p:cNvCxnSpPr>
            <a:cxnSpLocks/>
          </p:cNvCxnSpPr>
          <p:nvPr/>
        </p:nvCxnSpPr>
        <p:spPr>
          <a:xfrm>
            <a:off x="29835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5CFC79-D110-0950-ACD3-55CB93EE7C86}"/>
              </a:ext>
            </a:extLst>
          </p:cNvPr>
          <p:cNvCxnSpPr>
            <a:cxnSpLocks/>
          </p:cNvCxnSpPr>
          <p:nvPr/>
        </p:nvCxnSpPr>
        <p:spPr>
          <a:xfrm>
            <a:off x="34483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B50241-2302-C45E-CF9A-ED066181AF99}"/>
              </a:ext>
            </a:extLst>
          </p:cNvPr>
          <p:cNvCxnSpPr>
            <a:cxnSpLocks/>
          </p:cNvCxnSpPr>
          <p:nvPr/>
        </p:nvCxnSpPr>
        <p:spPr>
          <a:xfrm>
            <a:off x="38979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603F30-AD74-5445-6D8F-754A518D5090}"/>
              </a:ext>
            </a:extLst>
          </p:cNvPr>
          <p:cNvCxnSpPr>
            <a:cxnSpLocks/>
          </p:cNvCxnSpPr>
          <p:nvPr/>
        </p:nvCxnSpPr>
        <p:spPr>
          <a:xfrm>
            <a:off x="43627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97E12A-DED6-BD58-AD2B-D20F9D46B3BC}"/>
              </a:ext>
            </a:extLst>
          </p:cNvPr>
          <p:cNvCxnSpPr>
            <a:cxnSpLocks/>
          </p:cNvCxnSpPr>
          <p:nvPr/>
        </p:nvCxnSpPr>
        <p:spPr>
          <a:xfrm>
            <a:off x="48428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E1FB40-69B7-C5CE-2C20-85400CBAA481}"/>
              </a:ext>
            </a:extLst>
          </p:cNvPr>
          <p:cNvCxnSpPr>
            <a:cxnSpLocks/>
          </p:cNvCxnSpPr>
          <p:nvPr/>
        </p:nvCxnSpPr>
        <p:spPr>
          <a:xfrm>
            <a:off x="53228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25FD36-C9E6-709E-C46E-5AA1845B9AA5}"/>
              </a:ext>
            </a:extLst>
          </p:cNvPr>
          <p:cNvCxnSpPr>
            <a:cxnSpLocks/>
          </p:cNvCxnSpPr>
          <p:nvPr/>
        </p:nvCxnSpPr>
        <p:spPr>
          <a:xfrm>
            <a:off x="57953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D3F010-16ED-C20D-4DE2-BE19B1F629A8}"/>
              </a:ext>
            </a:extLst>
          </p:cNvPr>
          <p:cNvCxnSpPr>
            <a:cxnSpLocks/>
          </p:cNvCxnSpPr>
          <p:nvPr/>
        </p:nvCxnSpPr>
        <p:spPr>
          <a:xfrm>
            <a:off x="62601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133A3D-229E-193F-AA19-F852B41E81C1}"/>
              </a:ext>
            </a:extLst>
          </p:cNvPr>
          <p:cNvCxnSpPr>
            <a:cxnSpLocks/>
          </p:cNvCxnSpPr>
          <p:nvPr/>
        </p:nvCxnSpPr>
        <p:spPr>
          <a:xfrm>
            <a:off x="674019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D329A5-111A-39D9-C261-EABA572FC816}"/>
              </a:ext>
            </a:extLst>
          </p:cNvPr>
          <p:cNvCxnSpPr>
            <a:cxnSpLocks/>
          </p:cNvCxnSpPr>
          <p:nvPr/>
        </p:nvCxnSpPr>
        <p:spPr>
          <a:xfrm>
            <a:off x="72202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F60B2F-6875-5F18-1AFF-A947A68A1054}"/>
              </a:ext>
            </a:extLst>
          </p:cNvPr>
          <p:cNvCxnSpPr>
            <a:cxnSpLocks/>
          </p:cNvCxnSpPr>
          <p:nvPr/>
        </p:nvCxnSpPr>
        <p:spPr>
          <a:xfrm>
            <a:off x="76850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45D4D-262B-2BF4-5C3B-B4E8629A573A}"/>
              </a:ext>
            </a:extLst>
          </p:cNvPr>
          <p:cNvCxnSpPr>
            <a:cxnSpLocks/>
          </p:cNvCxnSpPr>
          <p:nvPr/>
        </p:nvCxnSpPr>
        <p:spPr>
          <a:xfrm>
            <a:off x="814989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A0DF66-0D5B-3694-7178-B2627BB373B5}"/>
              </a:ext>
            </a:extLst>
          </p:cNvPr>
          <p:cNvCxnSpPr>
            <a:cxnSpLocks/>
          </p:cNvCxnSpPr>
          <p:nvPr/>
        </p:nvCxnSpPr>
        <p:spPr>
          <a:xfrm>
            <a:off x="86299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8D4179-73B9-4D5E-D8B6-496DDD435B08}"/>
              </a:ext>
            </a:extLst>
          </p:cNvPr>
          <p:cNvCxnSpPr>
            <a:cxnSpLocks/>
          </p:cNvCxnSpPr>
          <p:nvPr/>
        </p:nvCxnSpPr>
        <p:spPr>
          <a:xfrm>
            <a:off x="91100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31CC84-CC50-135C-DB7D-C7753AB00E8F}"/>
              </a:ext>
            </a:extLst>
          </p:cNvPr>
          <p:cNvCxnSpPr>
            <a:cxnSpLocks/>
          </p:cNvCxnSpPr>
          <p:nvPr/>
        </p:nvCxnSpPr>
        <p:spPr>
          <a:xfrm>
            <a:off x="6740198" y="5361246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942D03-9CA8-519B-9163-0FE6A35539FF}"/>
                  </a:ext>
                </a:extLst>
              </p:cNvPr>
              <p:cNvSpPr txBox="1"/>
              <p:nvPr/>
            </p:nvSpPr>
            <p:spPr>
              <a:xfrm>
                <a:off x="6734185" y="5361246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942D03-9CA8-519B-9163-0FE6A355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85" y="5361246"/>
                <a:ext cx="277892" cy="369332"/>
              </a:xfrm>
              <a:prstGeom prst="rect">
                <a:avLst/>
              </a:prstGeom>
              <a:blipFill>
                <a:blip r:embed="rId4"/>
                <a:stretch>
                  <a:fillRect l="-6667" r="-68889"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CF47E2-82D3-4264-6C7D-C5E2F28A4979}"/>
                  </a:ext>
                </a:extLst>
              </p:cNvPr>
              <p:cNvSpPr txBox="1"/>
              <p:nvPr/>
            </p:nvSpPr>
            <p:spPr>
              <a:xfrm>
                <a:off x="1677632" y="5245970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CF47E2-82D3-4264-6C7D-C5E2F28A4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32" y="5245970"/>
                <a:ext cx="85540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82B8BE-E0A1-288F-E591-0A9F3CEA02E8}"/>
                  </a:ext>
                </a:extLst>
              </p:cNvPr>
              <p:cNvSpPr txBox="1"/>
              <p:nvPr/>
            </p:nvSpPr>
            <p:spPr>
              <a:xfrm>
                <a:off x="2105332" y="5374331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82B8BE-E0A1-288F-E591-0A9F3CEA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32" y="5374331"/>
                <a:ext cx="85540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93449E-673F-7D27-8F6E-AD4800EB0F73}"/>
                  </a:ext>
                </a:extLst>
              </p:cNvPr>
              <p:cNvSpPr txBox="1"/>
              <p:nvPr/>
            </p:nvSpPr>
            <p:spPr>
              <a:xfrm>
                <a:off x="2570680" y="5242407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93449E-673F-7D27-8F6E-AD4800EB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80" y="5242407"/>
                <a:ext cx="85540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EBCAFA-C54B-CF3B-44A9-10906C6F03F5}"/>
                  </a:ext>
                </a:extLst>
              </p:cNvPr>
              <p:cNvSpPr txBox="1"/>
              <p:nvPr/>
            </p:nvSpPr>
            <p:spPr>
              <a:xfrm>
                <a:off x="3028392" y="5374330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EBCAFA-C54B-CF3B-44A9-10906C6F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392" y="5374330"/>
                <a:ext cx="85540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AC9693-6EB1-0385-3C0F-D2981C6D7DD1}"/>
                  </a:ext>
                </a:extLst>
              </p:cNvPr>
              <p:cNvSpPr txBox="1"/>
              <p:nvPr/>
            </p:nvSpPr>
            <p:spPr>
              <a:xfrm>
                <a:off x="3493740" y="5260443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AC9693-6EB1-0385-3C0F-D2981C6D7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40" y="5260443"/>
                <a:ext cx="85540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012AC64-D562-89EE-3DE0-F6405841A841}"/>
              </a:ext>
            </a:extLst>
          </p:cNvPr>
          <p:cNvSpPr txBox="1"/>
          <p:nvPr/>
        </p:nvSpPr>
        <p:spPr>
          <a:xfrm>
            <a:off x="4322463" y="5303047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A6EFD4-1FF7-0F66-6499-7842541269C0}"/>
              </a:ext>
            </a:extLst>
          </p:cNvPr>
          <p:cNvSpPr txBox="1"/>
          <p:nvPr/>
        </p:nvSpPr>
        <p:spPr>
          <a:xfrm>
            <a:off x="5425763" y="5303047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C5DEF7-03EA-9B8F-16D1-4D46F0B61F53}"/>
              </a:ext>
            </a:extLst>
          </p:cNvPr>
          <p:cNvCxnSpPr>
            <a:cxnSpLocks/>
          </p:cNvCxnSpPr>
          <p:nvPr/>
        </p:nvCxnSpPr>
        <p:spPr>
          <a:xfrm>
            <a:off x="2105332" y="493178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640D-A63D-9D8D-F16D-168D7CFCCDC0}"/>
              </a:ext>
            </a:extLst>
          </p:cNvPr>
          <p:cNvCxnSpPr>
            <a:cxnSpLocks/>
          </p:cNvCxnSpPr>
          <p:nvPr/>
        </p:nvCxnSpPr>
        <p:spPr>
          <a:xfrm>
            <a:off x="2540652" y="493559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A55DF8-FA27-5E6A-E7DE-CEC2DB6D27D1}"/>
              </a:ext>
            </a:extLst>
          </p:cNvPr>
          <p:cNvCxnSpPr>
            <a:cxnSpLocks/>
          </p:cNvCxnSpPr>
          <p:nvPr/>
        </p:nvCxnSpPr>
        <p:spPr>
          <a:xfrm>
            <a:off x="2983538" y="493178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33223D2-E825-B267-DF0D-DAEBE86B704C}"/>
              </a:ext>
            </a:extLst>
          </p:cNvPr>
          <p:cNvCxnSpPr>
            <a:cxnSpLocks/>
          </p:cNvCxnSpPr>
          <p:nvPr/>
        </p:nvCxnSpPr>
        <p:spPr>
          <a:xfrm>
            <a:off x="3448358" y="491805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E63C577-D0A9-3C63-C06F-BB6B46FA64A1}"/>
              </a:ext>
            </a:extLst>
          </p:cNvPr>
          <p:cNvCxnSpPr>
            <a:cxnSpLocks/>
          </p:cNvCxnSpPr>
          <p:nvPr/>
        </p:nvCxnSpPr>
        <p:spPr>
          <a:xfrm>
            <a:off x="3897938" y="491805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3EEA63-CD56-31DF-A691-3F5E5860050A}"/>
                  </a:ext>
                </a:extLst>
              </p:cNvPr>
              <p:cNvSpPr txBox="1"/>
              <p:nvPr/>
            </p:nvSpPr>
            <p:spPr>
              <a:xfrm>
                <a:off x="9194569" y="5229402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3EEA63-CD56-31DF-A691-3F5E5860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569" y="5229402"/>
                <a:ext cx="85540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FC7EBE-768B-7D06-8F20-EA291673A841}"/>
              </a:ext>
            </a:extLst>
          </p:cNvPr>
          <p:cNvCxnSpPr>
            <a:cxnSpLocks/>
          </p:cNvCxnSpPr>
          <p:nvPr/>
        </p:nvCxnSpPr>
        <p:spPr>
          <a:xfrm>
            <a:off x="9582455" y="493178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C62F99E-56E8-664F-A63F-62BE40BDDFD3}"/>
              </a:ext>
            </a:extLst>
          </p:cNvPr>
          <p:cNvCxnSpPr/>
          <p:nvPr/>
        </p:nvCxnSpPr>
        <p:spPr>
          <a:xfrm>
            <a:off x="2105332" y="5872426"/>
            <a:ext cx="187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9A44E-F8E0-B128-8A9F-0E48C28EF181}"/>
                  </a:ext>
                </a:extLst>
              </p:cNvPr>
              <p:cNvSpPr txBox="1"/>
              <p:nvPr/>
            </p:nvSpPr>
            <p:spPr>
              <a:xfrm>
                <a:off x="2007225" y="5854390"/>
                <a:ext cx="855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9A44E-F8E0-B128-8A9F-0E48C28EF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25" y="5854390"/>
                <a:ext cx="85540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763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2BFB-736F-BA0B-F673-15900269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F5C377-822A-B1E7-FD1B-B92BB6775D35}"/>
              </a:ext>
            </a:extLst>
          </p:cNvPr>
          <p:cNvSpPr/>
          <p:nvPr/>
        </p:nvSpPr>
        <p:spPr>
          <a:xfrm>
            <a:off x="6805835" y="3959005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C5761-5C13-4283-09D1-22E0E09FB217}"/>
              </a:ext>
            </a:extLst>
          </p:cNvPr>
          <p:cNvSpPr/>
          <p:nvPr/>
        </p:nvSpPr>
        <p:spPr>
          <a:xfrm>
            <a:off x="5081339" y="3961411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9676B-41D4-BEBE-00DF-232FE1FC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461C6-10C4-C8B1-9B50-FB377A229AB1}"/>
              </a:ext>
            </a:extLst>
          </p:cNvPr>
          <p:cNvSpPr/>
          <p:nvPr/>
        </p:nvSpPr>
        <p:spPr>
          <a:xfrm>
            <a:off x="96066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C2DF6-1BD0-2B5F-64DD-F3482F5A472F}"/>
              </a:ext>
            </a:extLst>
          </p:cNvPr>
          <p:cNvSpPr/>
          <p:nvPr/>
        </p:nvSpPr>
        <p:spPr>
          <a:xfrm>
            <a:off x="139345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C123C-84BD-0C94-90DA-F0E0E06D4435}"/>
              </a:ext>
            </a:extLst>
          </p:cNvPr>
          <p:cNvSpPr/>
          <p:nvPr/>
        </p:nvSpPr>
        <p:spPr>
          <a:xfrm>
            <a:off x="182624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E30609-233C-9E60-0FB2-A9E551A2D9DE}"/>
              </a:ext>
            </a:extLst>
          </p:cNvPr>
          <p:cNvSpPr/>
          <p:nvPr/>
        </p:nvSpPr>
        <p:spPr>
          <a:xfrm>
            <a:off x="225903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6A97B-38FD-6536-570A-B52C37BB1AA2}"/>
              </a:ext>
            </a:extLst>
          </p:cNvPr>
          <p:cNvSpPr/>
          <p:nvPr/>
        </p:nvSpPr>
        <p:spPr>
          <a:xfrm>
            <a:off x="269182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F0C34-9D6B-7C8D-716D-9CFC71ABA8A6}"/>
              </a:ext>
            </a:extLst>
          </p:cNvPr>
          <p:cNvSpPr/>
          <p:nvPr/>
        </p:nvSpPr>
        <p:spPr>
          <a:xfrm>
            <a:off x="312461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BAE9D3-9668-37B8-A875-4B901647B178}"/>
              </a:ext>
            </a:extLst>
          </p:cNvPr>
          <p:cNvSpPr/>
          <p:nvPr/>
        </p:nvSpPr>
        <p:spPr>
          <a:xfrm>
            <a:off x="355923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4EB77F-E9FB-3540-189B-F7B23D01EA6C}"/>
              </a:ext>
            </a:extLst>
          </p:cNvPr>
          <p:cNvSpPr/>
          <p:nvPr/>
        </p:nvSpPr>
        <p:spPr>
          <a:xfrm>
            <a:off x="399202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3DEE60-5206-B1AA-D7A5-72874702EBE1}"/>
              </a:ext>
            </a:extLst>
          </p:cNvPr>
          <p:cNvSpPr/>
          <p:nvPr/>
        </p:nvSpPr>
        <p:spPr>
          <a:xfrm>
            <a:off x="442481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713E78-43BB-BD23-B907-9F29628501B2}"/>
              </a:ext>
            </a:extLst>
          </p:cNvPr>
          <p:cNvSpPr/>
          <p:nvPr/>
        </p:nvSpPr>
        <p:spPr>
          <a:xfrm>
            <a:off x="485760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EC306-4B3D-B95C-D7EE-9F8657BD354E}"/>
              </a:ext>
            </a:extLst>
          </p:cNvPr>
          <p:cNvSpPr/>
          <p:nvPr/>
        </p:nvSpPr>
        <p:spPr>
          <a:xfrm>
            <a:off x="5290396" y="3962401"/>
            <a:ext cx="432790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5EC46F-7460-7AAD-870B-8331129C7F10}"/>
              </a:ext>
            </a:extLst>
          </p:cNvPr>
          <p:cNvSpPr/>
          <p:nvPr/>
        </p:nvSpPr>
        <p:spPr>
          <a:xfrm>
            <a:off x="5723186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EBDE54-02C2-165D-1809-1B7910F42D18}"/>
              </a:ext>
            </a:extLst>
          </p:cNvPr>
          <p:cNvSpPr/>
          <p:nvPr/>
        </p:nvSpPr>
        <p:spPr>
          <a:xfrm>
            <a:off x="615848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73FD1F-77C4-7B83-22BD-0FC66D22CD2A}"/>
              </a:ext>
            </a:extLst>
          </p:cNvPr>
          <p:cNvSpPr/>
          <p:nvPr/>
        </p:nvSpPr>
        <p:spPr>
          <a:xfrm>
            <a:off x="659127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CD97B-43C6-2309-3C8C-FAB9D9027FA5}"/>
              </a:ext>
            </a:extLst>
          </p:cNvPr>
          <p:cNvSpPr/>
          <p:nvPr/>
        </p:nvSpPr>
        <p:spPr>
          <a:xfrm>
            <a:off x="702406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BD6A1D-10A8-A21C-F647-8265FC035025}"/>
              </a:ext>
            </a:extLst>
          </p:cNvPr>
          <p:cNvSpPr/>
          <p:nvPr/>
        </p:nvSpPr>
        <p:spPr>
          <a:xfrm>
            <a:off x="745685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6015BC-CCFF-FFE7-F8ED-AC176676E411}"/>
              </a:ext>
            </a:extLst>
          </p:cNvPr>
          <p:cNvSpPr/>
          <p:nvPr/>
        </p:nvSpPr>
        <p:spPr>
          <a:xfrm>
            <a:off x="788964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287D54-5DC5-68AD-FF03-BC7825C1A899}"/>
              </a:ext>
            </a:extLst>
          </p:cNvPr>
          <p:cNvSpPr/>
          <p:nvPr/>
        </p:nvSpPr>
        <p:spPr>
          <a:xfrm>
            <a:off x="832243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EC847E-4433-6DE2-53CE-5E1CCF4636D1}"/>
              </a:ext>
            </a:extLst>
          </p:cNvPr>
          <p:cNvSpPr/>
          <p:nvPr/>
        </p:nvSpPr>
        <p:spPr>
          <a:xfrm>
            <a:off x="875706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F15ADA-736B-BB38-BA7A-2BD369B94482}"/>
              </a:ext>
            </a:extLst>
          </p:cNvPr>
          <p:cNvSpPr/>
          <p:nvPr/>
        </p:nvSpPr>
        <p:spPr>
          <a:xfrm>
            <a:off x="918985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21711C-0799-7E1E-3DD6-8DB314A20649}"/>
              </a:ext>
            </a:extLst>
          </p:cNvPr>
          <p:cNvSpPr/>
          <p:nvPr/>
        </p:nvSpPr>
        <p:spPr>
          <a:xfrm>
            <a:off x="962264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8C16C4-1345-1EB0-E33E-ACAD0DF0F767}"/>
              </a:ext>
            </a:extLst>
          </p:cNvPr>
          <p:cNvSpPr/>
          <p:nvPr/>
        </p:nvSpPr>
        <p:spPr>
          <a:xfrm>
            <a:off x="1005543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D41FDB-EDCC-012F-D0F0-0C327B10E706}"/>
              </a:ext>
            </a:extLst>
          </p:cNvPr>
          <p:cNvSpPr/>
          <p:nvPr/>
        </p:nvSpPr>
        <p:spPr>
          <a:xfrm>
            <a:off x="1048822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4D546C-E0C7-C511-3045-55784EA9B34A}"/>
              </a:ext>
            </a:extLst>
          </p:cNvPr>
          <p:cNvSpPr/>
          <p:nvPr/>
        </p:nvSpPr>
        <p:spPr>
          <a:xfrm>
            <a:off x="1092101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27C160-C0DE-9E96-9CCA-890E3453B470}"/>
                  </a:ext>
                </a:extLst>
              </p:cNvPr>
              <p:cNvSpPr txBox="1"/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27C160-C0DE-9E96-9CCA-890E3453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64DDE5-748E-98D4-A169-5A375FEA6CD9}"/>
              </a:ext>
            </a:extLst>
          </p:cNvPr>
          <p:cNvCxnSpPr>
            <a:cxnSpLocks/>
          </p:cNvCxnSpPr>
          <p:nvPr/>
        </p:nvCxnSpPr>
        <p:spPr>
          <a:xfrm>
            <a:off x="2692489" y="427672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08678A-3919-442E-6ECA-2B702D621250}"/>
                  </a:ext>
                </a:extLst>
              </p:cNvPr>
              <p:cNvSpPr txBox="1"/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08678A-3919-442E-6ECA-2B702D621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6FB207-7F2B-E709-A3A4-7708CE78C875}"/>
              </a:ext>
            </a:extLst>
          </p:cNvPr>
          <p:cNvCxnSpPr>
            <a:cxnSpLocks/>
          </p:cNvCxnSpPr>
          <p:nvPr/>
        </p:nvCxnSpPr>
        <p:spPr>
          <a:xfrm>
            <a:off x="5290396" y="42543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A36B82-A4E4-094E-EA99-00B0D89C6FF2}"/>
                  </a:ext>
                </a:extLst>
              </p:cNvPr>
              <p:cNvSpPr txBox="1"/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A36B82-A4E4-094E-EA99-00B0D89C6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6E39EA-3574-4814-3B7D-56E8F9472774}"/>
              </a:ext>
            </a:extLst>
          </p:cNvPr>
          <p:cNvCxnSpPr>
            <a:cxnSpLocks/>
          </p:cNvCxnSpPr>
          <p:nvPr/>
        </p:nvCxnSpPr>
        <p:spPr>
          <a:xfrm>
            <a:off x="7022848" y="42417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04F71F6-A21C-5773-0FA1-865EFC9D981A}"/>
              </a:ext>
            </a:extLst>
          </p:cNvPr>
          <p:cNvSpPr txBox="1"/>
          <p:nvPr/>
        </p:nvSpPr>
        <p:spPr>
          <a:xfrm>
            <a:off x="5667960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Silicon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1AFEB0-14F8-620E-F2B8-24B611494140}"/>
              </a:ext>
            </a:extLst>
          </p:cNvPr>
          <p:cNvSpPr txBox="1"/>
          <p:nvPr/>
        </p:nvSpPr>
        <p:spPr>
          <a:xfrm>
            <a:off x="2747561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F67FE-C090-5E95-5A17-BA5F5D39C1CE}"/>
              </a:ext>
            </a:extLst>
          </p:cNvPr>
          <p:cNvSpPr txBox="1"/>
          <p:nvPr/>
        </p:nvSpPr>
        <p:spPr>
          <a:xfrm>
            <a:off x="8915720" y="3631376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D1E1D0-CB8D-F6D8-6659-49ECF976F982}"/>
                  </a:ext>
                </a:extLst>
              </p:cNvPr>
              <p:cNvSpPr txBox="1"/>
              <p:nvPr/>
            </p:nvSpPr>
            <p:spPr>
              <a:xfrm>
                <a:off x="834446" y="1584786"/>
                <a:ext cx="1051560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dirty="0"/>
                  <a:t> is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dirty="0"/>
                  <a:t>, but occupies the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  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D1E1D0-CB8D-F6D8-6659-49ECF976F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46" y="1584786"/>
                <a:ext cx="10515600" cy="483466"/>
              </a:xfrm>
              <a:prstGeom prst="rect">
                <a:avLst/>
              </a:prstGeom>
              <a:blipFill>
                <a:blip r:embed="rId6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64E4DE-0C7D-0BD7-AA9C-0028870C1BD5}"/>
              </a:ext>
            </a:extLst>
          </p:cNvPr>
          <p:cNvCxnSpPr>
            <a:cxnSpLocks/>
          </p:cNvCxnSpPr>
          <p:nvPr/>
        </p:nvCxnSpPr>
        <p:spPr>
          <a:xfrm>
            <a:off x="5134114" y="4867275"/>
            <a:ext cx="2043724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73745-7DB9-16C2-AFD3-FCC66D1434E6}"/>
                  </a:ext>
                </a:extLst>
              </p:cNvPr>
              <p:cNvSpPr txBox="1"/>
              <p:nvPr/>
            </p:nvSpPr>
            <p:spPr>
              <a:xfrm>
                <a:off x="4354660" y="5012654"/>
                <a:ext cx="4040440" cy="41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𝑆𝑖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73745-7DB9-16C2-AFD3-FCC66D143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60" y="5012654"/>
                <a:ext cx="4040440" cy="419346"/>
              </a:xfrm>
              <a:prstGeom prst="rect">
                <a:avLst/>
              </a:prstGeom>
              <a:blipFill>
                <a:blip r:embed="rId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723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A666A-1B30-C062-062E-F0BC8E122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DB1-CBE7-0E9B-67D4-E55D8E46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Material Structures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FAA89-CD48-A6A0-D763-99872308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" y="1811111"/>
            <a:ext cx="10515600" cy="4351338"/>
          </a:xfrm>
        </p:spPr>
        <p:txBody>
          <a:bodyPr/>
          <a:lstStyle/>
          <a:p>
            <a:r>
              <a:rPr lang="en-US" dirty="0"/>
              <a:t>Example: Silicon thin film</a:t>
            </a:r>
          </a:p>
          <a:p>
            <a:pPr lvl="1"/>
            <a:r>
              <a:rPr lang="en-US" dirty="0"/>
              <a:t>We want to know how much light is </a:t>
            </a:r>
            <a:r>
              <a:rPr lang="en-US" b="1" dirty="0"/>
              <a:t>Reflected </a:t>
            </a:r>
            <a:r>
              <a:rPr lang="en-US" dirty="0"/>
              <a:t>and </a:t>
            </a:r>
            <a:r>
              <a:rPr lang="en-US" b="1" dirty="0"/>
              <a:t>Transmitted </a:t>
            </a:r>
            <a:r>
              <a:rPr lang="en-US" dirty="0"/>
              <a:t>from a thin-film of Silicon</a:t>
            </a:r>
          </a:p>
          <a:p>
            <a:pPr lvl="1"/>
            <a:r>
              <a:rPr lang="en-US" dirty="0"/>
              <a:t>Need Reflection and Transmission </a:t>
            </a:r>
            <a:r>
              <a:rPr lang="en-US" b="1" dirty="0"/>
              <a:t>spectrum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9DC0C-6682-A834-7E98-2C86DAC6C949}"/>
              </a:ext>
            </a:extLst>
          </p:cNvPr>
          <p:cNvSpPr/>
          <p:nvPr/>
        </p:nvSpPr>
        <p:spPr>
          <a:xfrm>
            <a:off x="5762171" y="3429000"/>
            <a:ext cx="754742" cy="335778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207F0-E82D-266A-2387-8F633B33A55F}"/>
              </a:ext>
            </a:extLst>
          </p:cNvPr>
          <p:cNvSpPr txBox="1"/>
          <p:nvPr/>
        </p:nvSpPr>
        <p:spPr>
          <a:xfrm>
            <a:off x="5936342" y="4877061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</a:t>
            </a:r>
            <a:endParaRPr lang="en-CA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6E652FA-17FA-3987-05D2-ECAE6F84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631699" y="4547312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18C0A-5458-D27F-7D7F-99864EB3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881585" y="4711618"/>
            <a:ext cx="1177200" cy="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FBA5AF-B5B6-E1A1-50BF-37D1AC9EAFA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675240" y="3545112"/>
            <a:ext cx="0" cy="29164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12214A-6179-11AD-4C1D-E7B417939633}"/>
                  </a:ext>
                </a:extLst>
              </p:cNvPr>
              <p:cNvSpPr txBox="1"/>
              <p:nvPr/>
            </p:nvSpPr>
            <p:spPr>
              <a:xfrm>
                <a:off x="2799171" y="6461590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12214A-6179-11AD-4C1D-E7B417939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171" y="6461590"/>
                <a:ext cx="175213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35FFD-B4D8-3FF1-5DDC-0126897B59E6}"/>
                  </a:ext>
                </a:extLst>
              </p:cNvPr>
              <p:cNvSpPr txBox="1"/>
              <p:nvPr/>
            </p:nvSpPr>
            <p:spPr>
              <a:xfrm>
                <a:off x="609000" y="4691259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𝑅𝑒𝑓𝑙𝑒𝑐𝑡𝑖𝑜𝑛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35FFD-B4D8-3FF1-5DDC-0126897B5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0" y="4691259"/>
                <a:ext cx="175213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A5531-0A90-1560-2774-501029C5F8A2}"/>
                  </a:ext>
                </a:extLst>
              </p:cNvPr>
              <p:cNvSpPr txBox="1"/>
              <p:nvPr/>
            </p:nvSpPr>
            <p:spPr>
              <a:xfrm>
                <a:off x="8058785" y="4691259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𝑇𝑟𝑎𝑛𝑠𝑚𝑖𝑠𝑠𝑖𝑜𝑛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A5531-0A90-1560-2774-501029C5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785" y="4691259"/>
                <a:ext cx="17521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EC5E1370-B83C-8D79-1210-C00C3E76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7031" y="4789717"/>
            <a:ext cx="1177200" cy="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C2BDF6-FB36-7EB1-6333-BC879591F5D0}"/>
              </a:ext>
            </a:extLst>
          </p:cNvPr>
          <p:cNvCxnSpPr/>
          <p:nvPr/>
        </p:nvCxnSpPr>
        <p:spPr>
          <a:xfrm>
            <a:off x="3831771" y="5266154"/>
            <a:ext cx="71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EAD071-7938-1677-1526-12F22141A9D3}"/>
              </a:ext>
            </a:extLst>
          </p:cNvPr>
          <p:cNvCxnSpPr/>
          <p:nvPr/>
        </p:nvCxnSpPr>
        <p:spPr>
          <a:xfrm>
            <a:off x="7110415" y="5266154"/>
            <a:ext cx="71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EC9EF5-65E6-57D5-76C6-39891228A395}"/>
              </a:ext>
            </a:extLst>
          </p:cNvPr>
          <p:cNvCxnSpPr>
            <a:cxnSpLocks/>
          </p:cNvCxnSpPr>
          <p:nvPr/>
        </p:nvCxnSpPr>
        <p:spPr>
          <a:xfrm flipH="1">
            <a:off x="2361137" y="5285395"/>
            <a:ext cx="788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55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060B-32E8-2439-62A4-09FFBC2A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Fourier Transform Monitor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58E2F-A9FE-D81A-D4F1-C50844F34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Calculates frequency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dirty="0"/>
                  <a:t> field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Used to calculate </a:t>
                </a:r>
                <a:r>
                  <a:rPr lang="en-CA" b="1" dirty="0"/>
                  <a:t>transmittance</a:t>
                </a:r>
                <a:r>
                  <a:rPr lang="en-CA" dirty="0"/>
                  <a:t> and </a:t>
                </a:r>
                <a:r>
                  <a:rPr lang="en-CA" b="1" dirty="0"/>
                  <a:t>reflectance</a:t>
                </a:r>
                <a:r>
                  <a:rPr lang="en-CA" dirty="0"/>
                  <a:t> spectra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58E2F-A9FE-D81A-D4F1-C50844F34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70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DB99-6B4F-4B79-D346-0095D8C4C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F1E4-1304-EA0B-E349-89E58A10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Fourier Transform Monitor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9579B-44C3-B6A6-D58C-FACCCC409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Fourier transform</a:t>
                </a:r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CA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9579B-44C3-B6A6-D58C-FACCCC409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47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04780-0443-EC77-1F94-1245A5F2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1D47-2EA0-3C7A-C08E-6F7AF3BC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Fourier Transform Monitor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816F0-3597-813D-E382-AD07A704A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Fourier transform for FDTD</a:t>
                </a:r>
                <a:endParaRPr lang="en-CA" dirty="0"/>
              </a:p>
              <a:p>
                <a:pPr lvl="1"/>
                <a:r>
                  <a:rPr lang="en-CA" dirty="0"/>
                  <a:t>Assume all fields are 0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CA" dirty="0"/>
                  <a:t>Assume all fields are 0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CA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816F0-3597-813D-E382-AD07A704A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2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9747F-A1D6-DABE-CE65-BB182B5E3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11AA-66B5-EB48-C85C-FAE8B5BC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Fourier Transform Monitor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A8255-793E-011B-AC13-5AFF1D275B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Discrete Fourier transform for FDTD</a:t>
                </a:r>
                <a:endParaRPr lang="en-CA" dirty="0"/>
              </a:p>
              <a:p>
                <a:pPr lvl="1"/>
                <a:r>
                  <a:rPr lang="en-CA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Treat as a </a:t>
                </a:r>
                <a:r>
                  <a:rPr lang="en-CA" i="1" dirty="0"/>
                  <a:t>Reimann sum</a:t>
                </a:r>
                <a:endParaRPr lang="en-CA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A8255-793E-011B-AC13-5AFF1D275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736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34EA-6D40-3A67-655A-70AE7F584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B001-98F1-8922-64CC-1EDA01AD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Fourier Transform Monitor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16D99-870C-72C9-993A-F3187DF76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Discrete Fourier transform for FDTD</a:t>
                </a:r>
                <a:endParaRPr lang="en-CA" dirty="0"/>
              </a:p>
              <a:p>
                <a:pPr lvl="1"/>
                <a:r>
                  <a:rPr lang="en-CA" dirty="0"/>
                  <a:t>For any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dirty="0"/>
                  <a:t>, we can calculate the frequency domain electric-field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16D99-870C-72C9-993A-F3187DF76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072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142F-DE36-62AA-7126-1507FB16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5DA9-FF76-3F17-5790-DD9E2989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D8E829-8CD8-FF0F-402F-2E1FC7238340}"/>
              </a:ext>
            </a:extLst>
          </p:cNvPr>
          <p:cNvSpPr/>
          <p:nvPr/>
        </p:nvSpPr>
        <p:spPr>
          <a:xfrm>
            <a:off x="6612563" y="2313432"/>
            <a:ext cx="754742" cy="335778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E5BC5-677B-F724-A78D-CD931ADF597F}"/>
              </a:ext>
            </a:extLst>
          </p:cNvPr>
          <p:cNvSpPr txBox="1"/>
          <p:nvPr/>
        </p:nvSpPr>
        <p:spPr>
          <a:xfrm>
            <a:off x="6786734" y="3761493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</a:t>
            </a:r>
            <a:endParaRPr lang="en-CA" sz="24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8E75F31-B4FD-AC9E-0460-E82F3B2C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482091" y="3431744"/>
            <a:ext cx="11772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8F21DE3-77AC-3B5F-F704-47662846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7731977" y="3596050"/>
            <a:ext cx="1177200" cy="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A5A850-B721-ABC9-A373-CE712D58509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525632" y="2429544"/>
            <a:ext cx="0" cy="29164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2080E7-6E0C-C81C-729F-F20EE8CA140C}"/>
                  </a:ext>
                </a:extLst>
              </p:cNvPr>
              <p:cNvSpPr txBox="1"/>
              <p:nvPr/>
            </p:nvSpPr>
            <p:spPr>
              <a:xfrm>
                <a:off x="3649563" y="5346022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2080E7-6E0C-C81C-729F-F20EE8CA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63" y="5346022"/>
                <a:ext cx="175213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FB0DE4-58CA-B6E2-A976-C28B569ED7B1}"/>
                  </a:ext>
                </a:extLst>
              </p:cNvPr>
              <p:cNvSpPr txBox="1"/>
              <p:nvPr/>
            </p:nvSpPr>
            <p:spPr>
              <a:xfrm>
                <a:off x="1459392" y="3575691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𝑅𝑒𝑓𝑙𝑒𝑐𝑡𝑖𝑜𝑛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FB0DE4-58CA-B6E2-A976-C28B569ED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92" y="3575691"/>
                <a:ext cx="175213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2A3F5-4B6B-723A-5E09-DCB007595BDC}"/>
                  </a:ext>
                </a:extLst>
              </p:cNvPr>
              <p:cNvSpPr txBox="1"/>
              <p:nvPr/>
            </p:nvSpPr>
            <p:spPr>
              <a:xfrm>
                <a:off x="8909177" y="3575691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𝑇𝑟𝑎𝑛𝑠𝑚𝑖𝑠𝑠𝑖𝑜𝑛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2A3F5-4B6B-723A-5E09-DCB00759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177" y="3575691"/>
                <a:ext cx="17521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4">
            <a:extLst>
              <a:ext uri="{FF2B5EF4-FFF2-40B4-BE49-F238E27FC236}">
                <a16:creationId xmlns:a16="http://schemas.microsoft.com/office/drawing/2014/main" id="{F37E5674-92BD-DC10-77BC-D4E89D9A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17423" y="3674149"/>
            <a:ext cx="1177200" cy="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E2DE6-702A-A9F1-46C0-F20A05B85150}"/>
              </a:ext>
            </a:extLst>
          </p:cNvPr>
          <p:cNvCxnSpPr/>
          <p:nvPr/>
        </p:nvCxnSpPr>
        <p:spPr>
          <a:xfrm>
            <a:off x="4682163" y="4150586"/>
            <a:ext cx="71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484D96-2609-C389-C2B9-DCA02D410BFF}"/>
              </a:ext>
            </a:extLst>
          </p:cNvPr>
          <p:cNvCxnSpPr/>
          <p:nvPr/>
        </p:nvCxnSpPr>
        <p:spPr>
          <a:xfrm>
            <a:off x="7960807" y="4150586"/>
            <a:ext cx="719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6F29D5-9D99-B001-1EAA-2D77C52291C3}"/>
              </a:ext>
            </a:extLst>
          </p:cNvPr>
          <p:cNvCxnSpPr>
            <a:cxnSpLocks/>
          </p:cNvCxnSpPr>
          <p:nvPr/>
        </p:nvCxnSpPr>
        <p:spPr>
          <a:xfrm flipH="1">
            <a:off x="3211529" y="4169827"/>
            <a:ext cx="788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2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8F633-AF7A-E55C-509F-3059BDB5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7EDC36-9DBB-813C-AE72-CFF920856875}"/>
              </a:ext>
            </a:extLst>
          </p:cNvPr>
          <p:cNvSpPr/>
          <p:nvPr/>
        </p:nvSpPr>
        <p:spPr>
          <a:xfrm>
            <a:off x="6805835" y="3959005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DA17A4-03C4-324C-4BBA-907DEF5BEE99}"/>
              </a:ext>
            </a:extLst>
          </p:cNvPr>
          <p:cNvSpPr/>
          <p:nvPr/>
        </p:nvSpPr>
        <p:spPr>
          <a:xfrm>
            <a:off x="5081339" y="3961411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EC7A7-D7B1-2B6D-510A-62BD9006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DB35F-7DFB-A8AF-0B31-11E290B77AF3}"/>
              </a:ext>
            </a:extLst>
          </p:cNvPr>
          <p:cNvSpPr/>
          <p:nvPr/>
        </p:nvSpPr>
        <p:spPr>
          <a:xfrm>
            <a:off x="96066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9AC27-9E53-022A-11D2-7BCB716815FE}"/>
              </a:ext>
            </a:extLst>
          </p:cNvPr>
          <p:cNvSpPr/>
          <p:nvPr/>
        </p:nvSpPr>
        <p:spPr>
          <a:xfrm>
            <a:off x="139345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8E12C-2CB1-F45F-B8D8-D822073FB710}"/>
              </a:ext>
            </a:extLst>
          </p:cNvPr>
          <p:cNvSpPr/>
          <p:nvPr/>
        </p:nvSpPr>
        <p:spPr>
          <a:xfrm>
            <a:off x="182624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89A65-401C-ACDE-664B-4D29C2384551}"/>
              </a:ext>
            </a:extLst>
          </p:cNvPr>
          <p:cNvSpPr/>
          <p:nvPr/>
        </p:nvSpPr>
        <p:spPr>
          <a:xfrm>
            <a:off x="225903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D385E-E6E8-144A-A4E6-1A125B8B2D97}"/>
              </a:ext>
            </a:extLst>
          </p:cNvPr>
          <p:cNvSpPr/>
          <p:nvPr/>
        </p:nvSpPr>
        <p:spPr>
          <a:xfrm>
            <a:off x="269182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6628D3-3577-6E9F-9CC3-8504762A3CAB}"/>
              </a:ext>
            </a:extLst>
          </p:cNvPr>
          <p:cNvSpPr/>
          <p:nvPr/>
        </p:nvSpPr>
        <p:spPr>
          <a:xfrm>
            <a:off x="312461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67D14-04C0-D740-55B8-16BC673F6EC4}"/>
              </a:ext>
            </a:extLst>
          </p:cNvPr>
          <p:cNvSpPr/>
          <p:nvPr/>
        </p:nvSpPr>
        <p:spPr>
          <a:xfrm>
            <a:off x="355923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6748F-3B14-7F90-1BEA-67A8C5F1E03A}"/>
              </a:ext>
            </a:extLst>
          </p:cNvPr>
          <p:cNvSpPr/>
          <p:nvPr/>
        </p:nvSpPr>
        <p:spPr>
          <a:xfrm>
            <a:off x="399202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A1E1A-8CEA-D153-0315-84526620395E}"/>
              </a:ext>
            </a:extLst>
          </p:cNvPr>
          <p:cNvSpPr/>
          <p:nvPr/>
        </p:nvSpPr>
        <p:spPr>
          <a:xfrm>
            <a:off x="442481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DC0DB-1B6F-8FDF-BC8A-346E97DF9591}"/>
              </a:ext>
            </a:extLst>
          </p:cNvPr>
          <p:cNvSpPr/>
          <p:nvPr/>
        </p:nvSpPr>
        <p:spPr>
          <a:xfrm>
            <a:off x="485760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39728-A66C-B19C-6FCB-DE1D866980CA}"/>
              </a:ext>
            </a:extLst>
          </p:cNvPr>
          <p:cNvSpPr/>
          <p:nvPr/>
        </p:nvSpPr>
        <p:spPr>
          <a:xfrm>
            <a:off x="5290396" y="3962401"/>
            <a:ext cx="432790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BA0E9-3B78-3C9B-DE2A-AE732181483E}"/>
              </a:ext>
            </a:extLst>
          </p:cNvPr>
          <p:cNvSpPr/>
          <p:nvPr/>
        </p:nvSpPr>
        <p:spPr>
          <a:xfrm>
            <a:off x="5723186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21EB4-7589-14D0-997B-77EFB4EF5768}"/>
              </a:ext>
            </a:extLst>
          </p:cNvPr>
          <p:cNvSpPr/>
          <p:nvPr/>
        </p:nvSpPr>
        <p:spPr>
          <a:xfrm>
            <a:off x="615848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423E9B-927B-808C-8157-2CD8E1573D19}"/>
              </a:ext>
            </a:extLst>
          </p:cNvPr>
          <p:cNvSpPr/>
          <p:nvPr/>
        </p:nvSpPr>
        <p:spPr>
          <a:xfrm>
            <a:off x="659127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B8EF0-452A-7934-7514-05DE7CC8C5C3}"/>
              </a:ext>
            </a:extLst>
          </p:cNvPr>
          <p:cNvSpPr/>
          <p:nvPr/>
        </p:nvSpPr>
        <p:spPr>
          <a:xfrm>
            <a:off x="702406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5F7697-1A3B-093E-E865-4FCE4A844CE6}"/>
              </a:ext>
            </a:extLst>
          </p:cNvPr>
          <p:cNvSpPr/>
          <p:nvPr/>
        </p:nvSpPr>
        <p:spPr>
          <a:xfrm>
            <a:off x="745685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3CE54D-7649-BCFF-8FA6-34D1C2515030}"/>
              </a:ext>
            </a:extLst>
          </p:cNvPr>
          <p:cNvSpPr/>
          <p:nvPr/>
        </p:nvSpPr>
        <p:spPr>
          <a:xfrm>
            <a:off x="788964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DA6A01-2189-831C-7C3C-0ACD84195A8F}"/>
              </a:ext>
            </a:extLst>
          </p:cNvPr>
          <p:cNvSpPr/>
          <p:nvPr/>
        </p:nvSpPr>
        <p:spPr>
          <a:xfrm>
            <a:off x="832243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0FDAC9-09B2-2CD9-D7E8-4DB6490CDE5C}"/>
              </a:ext>
            </a:extLst>
          </p:cNvPr>
          <p:cNvSpPr/>
          <p:nvPr/>
        </p:nvSpPr>
        <p:spPr>
          <a:xfrm>
            <a:off x="875706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02E9B-4ED1-56F7-81C6-0784511D97A2}"/>
              </a:ext>
            </a:extLst>
          </p:cNvPr>
          <p:cNvSpPr/>
          <p:nvPr/>
        </p:nvSpPr>
        <p:spPr>
          <a:xfrm>
            <a:off x="918985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45BCF1-F4EA-16E9-0D83-B812591043BD}"/>
              </a:ext>
            </a:extLst>
          </p:cNvPr>
          <p:cNvSpPr/>
          <p:nvPr/>
        </p:nvSpPr>
        <p:spPr>
          <a:xfrm>
            <a:off x="962264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D2B2CF-1C11-286C-1185-3F6AA17C0368}"/>
              </a:ext>
            </a:extLst>
          </p:cNvPr>
          <p:cNvSpPr/>
          <p:nvPr/>
        </p:nvSpPr>
        <p:spPr>
          <a:xfrm>
            <a:off x="1005543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B93C3E-06EB-6BD8-12CC-3F49768CC8FB}"/>
              </a:ext>
            </a:extLst>
          </p:cNvPr>
          <p:cNvSpPr/>
          <p:nvPr/>
        </p:nvSpPr>
        <p:spPr>
          <a:xfrm>
            <a:off x="1048822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6C037E-5525-C17E-A281-14D84FFB9C35}"/>
              </a:ext>
            </a:extLst>
          </p:cNvPr>
          <p:cNvSpPr/>
          <p:nvPr/>
        </p:nvSpPr>
        <p:spPr>
          <a:xfrm>
            <a:off x="1092101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200F18-9217-965E-4BF9-556C2DBB3ADD}"/>
                  </a:ext>
                </a:extLst>
              </p:cNvPr>
              <p:cNvSpPr txBox="1"/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200F18-9217-965E-4BF9-556C2DBB3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9AEA25-6262-C3D6-5FD0-FF18A7C77D02}"/>
              </a:ext>
            </a:extLst>
          </p:cNvPr>
          <p:cNvCxnSpPr>
            <a:cxnSpLocks/>
          </p:cNvCxnSpPr>
          <p:nvPr/>
        </p:nvCxnSpPr>
        <p:spPr>
          <a:xfrm>
            <a:off x="2692489" y="427672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1D9BEE-581B-71D9-72B9-2DE23866C193}"/>
                  </a:ext>
                </a:extLst>
              </p:cNvPr>
              <p:cNvSpPr txBox="1"/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1D9BEE-581B-71D9-72B9-2DE23866C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D0E244-A128-5DA6-F4BE-2A0B1920CEE4}"/>
              </a:ext>
            </a:extLst>
          </p:cNvPr>
          <p:cNvCxnSpPr>
            <a:cxnSpLocks/>
          </p:cNvCxnSpPr>
          <p:nvPr/>
        </p:nvCxnSpPr>
        <p:spPr>
          <a:xfrm>
            <a:off x="5290396" y="42543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FB6B88-D546-5370-5100-5B621A92839A}"/>
                  </a:ext>
                </a:extLst>
              </p:cNvPr>
              <p:cNvSpPr txBox="1"/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FB6B88-D546-5370-5100-5B621A928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F05DD0-1096-757F-B717-17279A49F5CE}"/>
              </a:ext>
            </a:extLst>
          </p:cNvPr>
          <p:cNvCxnSpPr>
            <a:cxnSpLocks/>
          </p:cNvCxnSpPr>
          <p:nvPr/>
        </p:nvCxnSpPr>
        <p:spPr>
          <a:xfrm>
            <a:off x="7022848" y="42417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D2B64FB-FF3D-A04A-8452-FC5768BFDAD0}"/>
              </a:ext>
            </a:extLst>
          </p:cNvPr>
          <p:cNvSpPr txBox="1"/>
          <p:nvPr/>
        </p:nvSpPr>
        <p:spPr>
          <a:xfrm>
            <a:off x="5667960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Silicon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A43F66-929A-C324-8843-88C827BB8AEA}"/>
              </a:ext>
            </a:extLst>
          </p:cNvPr>
          <p:cNvSpPr txBox="1"/>
          <p:nvPr/>
        </p:nvSpPr>
        <p:spPr>
          <a:xfrm>
            <a:off x="2747561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B6967A-CEB6-1597-53F0-2B7756D0105E}"/>
              </a:ext>
            </a:extLst>
          </p:cNvPr>
          <p:cNvSpPr txBox="1"/>
          <p:nvPr/>
        </p:nvSpPr>
        <p:spPr>
          <a:xfrm>
            <a:off x="8915720" y="3631376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62AB5A-384B-FEDC-237C-919E6A44A182}"/>
                  </a:ext>
                </a:extLst>
              </p:cNvPr>
              <p:cNvSpPr txBox="1"/>
              <p:nvPr/>
            </p:nvSpPr>
            <p:spPr>
              <a:xfrm>
                <a:off x="931322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62AB5A-384B-FEDC-237C-919E6A44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2" y="4339965"/>
                <a:ext cx="175213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BDECD5-1D69-E1F6-A715-85A2DC06932B}"/>
              </a:ext>
            </a:extLst>
          </p:cNvPr>
          <p:cNvCxnSpPr>
            <a:cxnSpLocks/>
          </p:cNvCxnSpPr>
          <p:nvPr/>
        </p:nvCxnSpPr>
        <p:spPr>
          <a:xfrm>
            <a:off x="1826241" y="4273330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572A6F-2811-584E-34EC-A7C33C89A634}"/>
                  </a:ext>
                </a:extLst>
              </p:cNvPr>
              <p:cNvSpPr txBox="1"/>
              <p:nvPr/>
            </p:nvSpPr>
            <p:spPr>
              <a:xfrm>
                <a:off x="9591503" y="4309906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572A6F-2811-584E-34EC-A7C33C89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03" y="4309906"/>
                <a:ext cx="175213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F95353-A96C-2E29-916E-2A614DCB9A9B}"/>
              </a:ext>
            </a:extLst>
          </p:cNvPr>
          <p:cNvCxnSpPr>
            <a:cxnSpLocks/>
          </p:cNvCxnSpPr>
          <p:nvPr/>
        </p:nvCxnSpPr>
        <p:spPr>
          <a:xfrm>
            <a:off x="10486422" y="4243271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36157-1837-481E-8448-805314585BE8}"/>
                  </a:ext>
                </a:extLst>
              </p:cNvPr>
              <p:cNvSpPr txBox="1"/>
              <p:nvPr/>
            </p:nvSpPr>
            <p:spPr>
              <a:xfrm>
                <a:off x="1042416" y="1690688"/>
                <a:ext cx="5548859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Pick 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CA" sz="2400" dirty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dirty="0"/>
                  <a:t>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dirty="0"/>
                  <a:t> after material structure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F36157-1837-481E-8448-805314585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16" y="1690688"/>
                <a:ext cx="5548859" cy="1292662"/>
              </a:xfrm>
              <a:prstGeom prst="rect">
                <a:avLst/>
              </a:prstGeom>
              <a:blipFill>
                <a:blip r:embed="rId8"/>
                <a:stretch>
                  <a:fillRect l="-1648" t="-3774" b="-70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099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C060-E071-9F15-B9CD-BF7376BC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DFC2945-0A5A-1E7D-10AF-B1F8682979C1}"/>
              </a:ext>
            </a:extLst>
          </p:cNvPr>
          <p:cNvSpPr/>
          <p:nvPr/>
        </p:nvSpPr>
        <p:spPr>
          <a:xfrm>
            <a:off x="6805835" y="3959005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074705-5A99-A4B7-8F63-9198B51F601C}"/>
              </a:ext>
            </a:extLst>
          </p:cNvPr>
          <p:cNvSpPr/>
          <p:nvPr/>
        </p:nvSpPr>
        <p:spPr>
          <a:xfrm>
            <a:off x="5081339" y="3961411"/>
            <a:ext cx="432790" cy="40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DDBCE-236D-7EE0-E49B-CB7ACD6B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2CA56-EB72-B355-FF74-61D352FFF14E}"/>
              </a:ext>
            </a:extLst>
          </p:cNvPr>
          <p:cNvSpPr/>
          <p:nvPr/>
        </p:nvSpPr>
        <p:spPr>
          <a:xfrm>
            <a:off x="96066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AF621-141D-7EB9-95CC-051CB46A1D00}"/>
              </a:ext>
            </a:extLst>
          </p:cNvPr>
          <p:cNvSpPr/>
          <p:nvPr/>
        </p:nvSpPr>
        <p:spPr>
          <a:xfrm>
            <a:off x="139345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39E87-A7FC-AF3F-C95A-049D58011612}"/>
              </a:ext>
            </a:extLst>
          </p:cNvPr>
          <p:cNvSpPr/>
          <p:nvPr/>
        </p:nvSpPr>
        <p:spPr>
          <a:xfrm>
            <a:off x="182624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F764A-7DA5-5C86-D15C-61B0C48456F8}"/>
              </a:ext>
            </a:extLst>
          </p:cNvPr>
          <p:cNvSpPr/>
          <p:nvPr/>
        </p:nvSpPr>
        <p:spPr>
          <a:xfrm>
            <a:off x="225903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BADCB-5A52-34A7-89E5-82EAFB47C766}"/>
              </a:ext>
            </a:extLst>
          </p:cNvPr>
          <p:cNvSpPr/>
          <p:nvPr/>
        </p:nvSpPr>
        <p:spPr>
          <a:xfrm>
            <a:off x="269182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D5063-DF59-3D11-AF04-87C0A0DF0E2E}"/>
              </a:ext>
            </a:extLst>
          </p:cNvPr>
          <p:cNvSpPr/>
          <p:nvPr/>
        </p:nvSpPr>
        <p:spPr>
          <a:xfrm>
            <a:off x="3124611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35D19-5388-DA0C-5401-84FA0343DAF8}"/>
              </a:ext>
            </a:extLst>
          </p:cNvPr>
          <p:cNvSpPr/>
          <p:nvPr/>
        </p:nvSpPr>
        <p:spPr>
          <a:xfrm>
            <a:off x="355923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EB6AC-4C16-3E8E-89CD-DDD3CC7B0F70}"/>
              </a:ext>
            </a:extLst>
          </p:cNvPr>
          <p:cNvSpPr/>
          <p:nvPr/>
        </p:nvSpPr>
        <p:spPr>
          <a:xfrm>
            <a:off x="399202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8FA480-D803-C5C8-3C2F-D5CA20149539}"/>
              </a:ext>
            </a:extLst>
          </p:cNvPr>
          <p:cNvSpPr/>
          <p:nvPr/>
        </p:nvSpPr>
        <p:spPr>
          <a:xfrm>
            <a:off x="442481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68D7-FCFE-0117-9058-FD0ACF24255E}"/>
              </a:ext>
            </a:extLst>
          </p:cNvPr>
          <p:cNvSpPr/>
          <p:nvPr/>
        </p:nvSpPr>
        <p:spPr>
          <a:xfrm>
            <a:off x="4857606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772E3-6744-BBE7-E815-5FDC8750003D}"/>
              </a:ext>
            </a:extLst>
          </p:cNvPr>
          <p:cNvSpPr/>
          <p:nvPr/>
        </p:nvSpPr>
        <p:spPr>
          <a:xfrm>
            <a:off x="5290396" y="3962401"/>
            <a:ext cx="432790" cy="406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43CDAA-AA00-EA59-E38D-BAEC321F559F}"/>
              </a:ext>
            </a:extLst>
          </p:cNvPr>
          <p:cNvSpPr/>
          <p:nvPr/>
        </p:nvSpPr>
        <p:spPr>
          <a:xfrm>
            <a:off x="5723186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144CE-300D-E84B-B3EC-12F165CDC2A1}"/>
              </a:ext>
            </a:extLst>
          </p:cNvPr>
          <p:cNvSpPr/>
          <p:nvPr/>
        </p:nvSpPr>
        <p:spPr>
          <a:xfrm>
            <a:off x="615848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3FC03-A45A-54EA-D49B-2CADD879793E}"/>
              </a:ext>
            </a:extLst>
          </p:cNvPr>
          <p:cNvSpPr/>
          <p:nvPr/>
        </p:nvSpPr>
        <p:spPr>
          <a:xfrm>
            <a:off x="6591275" y="3962401"/>
            <a:ext cx="432790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1D3EE4-82D1-2A7B-1308-AC59311FC662}"/>
              </a:ext>
            </a:extLst>
          </p:cNvPr>
          <p:cNvSpPr/>
          <p:nvPr/>
        </p:nvSpPr>
        <p:spPr>
          <a:xfrm>
            <a:off x="702406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34BB6B-B30E-B45E-245D-23BC6FDB9CB1}"/>
              </a:ext>
            </a:extLst>
          </p:cNvPr>
          <p:cNvSpPr/>
          <p:nvPr/>
        </p:nvSpPr>
        <p:spPr>
          <a:xfrm>
            <a:off x="745685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4620F-A78B-FE8B-3B68-9FC99D9C94B1}"/>
              </a:ext>
            </a:extLst>
          </p:cNvPr>
          <p:cNvSpPr/>
          <p:nvPr/>
        </p:nvSpPr>
        <p:spPr>
          <a:xfrm>
            <a:off x="788964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561263-0C1B-0DEA-FA45-4E14D9ACF147}"/>
              </a:ext>
            </a:extLst>
          </p:cNvPr>
          <p:cNvSpPr/>
          <p:nvPr/>
        </p:nvSpPr>
        <p:spPr>
          <a:xfrm>
            <a:off x="8322435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5A12F-6818-C2E7-3043-D8EE286421DE}"/>
              </a:ext>
            </a:extLst>
          </p:cNvPr>
          <p:cNvSpPr/>
          <p:nvPr/>
        </p:nvSpPr>
        <p:spPr>
          <a:xfrm>
            <a:off x="875706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CE9F4A-94F3-0D0F-EEBB-24CAAF1CD318}"/>
              </a:ext>
            </a:extLst>
          </p:cNvPr>
          <p:cNvSpPr/>
          <p:nvPr/>
        </p:nvSpPr>
        <p:spPr>
          <a:xfrm>
            <a:off x="918985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3D4A2-2E75-6059-ED7D-D6110D710D9C}"/>
              </a:ext>
            </a:extLst>
          </p:cNvPr>
          <p:cNvSpPr/>
          <p:nvPr/>
        </p:nvSpPr>
        <p:spPr>
          <a:xfrm>
            <a:off x="962264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00B80-FBEC-4D2A-9CE6-53ACD4BF9F11}"/>
              </a:ext>
            </a:extLst>
          </p:cNvPr>
          <p:cNvSpPr/>
          <p:nvPr/>
        </p:nvSpPr>
        <p:spPr>
          <a:xfrm>
            <a:off x="1005543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E6C50-5A9E-D85F-0603-DE083076878D}"/>
              </a:ext>
            </a:extLst>
          </p:cNvPr>
          <p:cNvSpPr/>
          <p:nvPr/>
        </p:nvSpPr>
        <p:spPr>
          <a:xfrm>
            <a:off x="1048822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7BE3F-C451-8F79-76CD-089C9B678A90}"/>
              </a:ext>
            </a:extLst>
          </p:cNvPr>
          <p:cNvSpPr/>
          <p:nvPr/>
        </p:nvSpPr>
        <p:spPr>
          <a:xfrm>
            <a:off x="10921010" y="3962401"/>
            <a:ext cx="432790" cy="40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87F3C6-B847-CCC4-2568-24CBA366C73A}"/>
                  </a:ext>
                </a:extLst>
              </p:cNvPr>
              <p:cNvSpPr txBox="1"/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87F3C6-B847-CCC4-2568-24CBA366C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89" y="4339965"/>
                <a:ext cx="175213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0A607C-EA16-3D46-0BBB-83950FEDD5E7}"/>
              </a:ext>
            </a:extLst>
          </p:cNvPr>
          <p:cNvCxnSpPr>
            <a:cxnSpLocks/>
          </p:cNvCxnSpPr>
          <p:nvPr/>
        </p:nvCxnSpPr>
        <p:spPr>
          <a:xfrm>
            <a:off x="2692489" y="4276727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4C766E-566E-563F-A83A-17ED1DA01A6D}"/>
                  </a:ext>
                </a:extLst>
              </p:cNvPr>
              <p:cNvSpPr txBox="1"/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𝑠𝑡𝑎𝑟𝑡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4C766E-566E-563F-A83A-17ED1DA01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04" y="4327365"/>
                <a:ext cx="1752137" cy="394532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E035EA-19EC-BDEA-6C8D-505A3CFFD634}"/>
              </a:ext>
            </a:extLst>
          </p:cNvPr>
          <p:cNvCxnSpPr>
            <a:cxnSpLocks/>
          </p:cNvCxnSpPr>
          <p:nvPr/>
        </p:nvCxnSpPr>
        <p:spPr>
          <a:xfrm>
            <a:off x="5290396" y="42543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EA514B-829B-B19D-B0E7-ED19643C1F3C}"/>
                  </a:ext>
                </a:extLst>
              </p:cNvPr>
              <p:cNvSpPr txBox="1"/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EA514B-829B-B19D-B0E7-ED19643C1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56" y="4314765"/>
                <a:ext cx="1752137" cy="3945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CD1B1E-3B47-7DE2-891A-F1D0230167A9}"/>
              </a:ext>
            </a:extLst>
          </p:cNvPr>
          <p:cNvCxnSpPr>
            <a:cxnSpLocks/>
          </p:cNvCxnSpPr>
          <p:nvPr/>
        </p:nvCxnSpPr>
        <p:spPr>
          <a:xfrm>
            <a:off x="7022848" y="4241742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DF47E25-F277-5F18-0382-ED9380070B3B}"/>
              </a:ext>
            </a:extLst>
          </p:cNvPr>
          <p:cNvSpPr txBox="1"/>
          <p:nvPr/>
        </p:nvSpPr>
        <p:spPr>
          <a:xfrm>
            <a:off x="5667960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Silicon</a:t>
            </a:r>
            <a:endParaRPr lang="en-CA" b="1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428E55-367A-69AC-580D-779655891460}"/>
              </a:ext>
            </a:extLst>
          </p:cNvPr>
          <p:cNvSpPr txBox="1"/>
          <p:nvPr/>
        </p:nvSpPr>
        <p:spPr>
          <a:xfrm>
            <a:off x="2747561" y="3609305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59236A-2A00-DC21-4BB0-308C8AFF3E28}"/>
              </a:ext>
            </a:extLst>
          </p:cNvPr>
          <p:cNvSpPr txBox="1"/>
          <p:nvPr/>
        </p:nvSpPr>
        <p:spPr>
          <a:xfrm>
            <a:off x="8915720" y="3631376"/>
            <a:ext cx="227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Vacuum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BF48F9-BEBD-3F7F-8538-E7A8B4EF5E63}"/>
                  </a:ext>
                </a:extLst>
              </p:cNvPr>
              <p:cNvSpPr txBox="1"/>
              <p:nvPr/>
            </p:nvSpPr>
            <p:spPr>
              <a:xfrm>
                <a:off x="931322" y="4339965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BF48F9-BEBD-3F7F-8538-E7A8B4EF5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2" y="4339965"/>
                <a:ext cx="175213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C8352F-8DD7-06E6-6C07-838BC3F2B3D0}"/>
              </a:ext>
            </a:extLst>
          </p:cNvPr>
          <p:cNvCxnSpPr>
            <a:cxnSpLocks/>
          </p:cNvCxnSpPr>
          <p:nvPr/>
        </p:nvCxnSpPr>
        <p:spPr>
          <a:xfrm>
            <a:off x="1826241" y="4273330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3233D8-B4DE-FB0B-2EED-83961155A55C}"/>
                  </a:ext>
                </a:extLst>
              </p:cNvPr>
              <p:cNvSpPr txBox="1"/>
              <p:nvPr/>
            </p:nvSpPr>
            <p:spPr>
              <a:xfrm>
                <a:off x="9591503" y="4309906"/>
                <a:ext cx="1752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3233D8-B4DE-FB0B-2EED-83961155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503" y="4309906"/>
                <a:ext cx="175213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A91F8D-F083-86CC-F5CB-DAED98BEF62D}"/>
              </a:ext>
            </a:extLst>
          </p:cNvPr>
          <p:cNvCxnSpPr>
            <a:cxnSpLocks/>
          </p:cNvCxnSpPr>
          <p:nvPr/>
        </p:nvCxnSpPr>
        <p:spPr>
          <a:xfrm>
            <a:off x="10486422" y="4243271"/>
            <a:ext cx="0" cy="184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5B8E64-08FB-B97C-189A-26E81DE59D0C}"/>
                  </a:ext>
                </a:extLst>
              </p:cNvPr>
              <p:cNvSpPr txBox="1"/>
              <p:nvPr/>
            </p:nvSpPr>
            <p:spPr>
              <a:xfrm>
                <a:off x="1001200" y="2267441"/>
                <a:ext cx="6725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2400" dirty="0"/>
                  <a:t> for all timesteps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A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5B8E64-08FB-B97C-189A-26E81DE59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00" y="2267441"/>
                <a:ext cx="6725479" cy="461665"/>
              </a:xfrm>
              <a:prstGeom prst="rect">
                <a:avLst/>
              </a:prstGeom>
              <a:blipFill>
                <a:blip r:embed="rId8"/>
                <a:stretch>
                  <a:fillRect l="-1360" t="-10526" b="-28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42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87B4-6196-8250-62D0-9C3A4E70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701A-678C-F8DD-E39D-A1A0AD26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p:pic>
        <p:nvPicPr>
          <p:cNvPr id="4" name="Picture 2" descr="Antenna Definitions - Maxwell's Equations">
            <a:extLst>
              <a:ext uri="{FF2B5EF4-FFF2-40B4-BE49-F238E27FC236}">
                <a16:creationId xmlns:a16="http://schemas.microsoft.com/office/drawing/2014/main" id="{AFFB578F-C011-EB23-221E-C413C9EBB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0" r="58643"/>
          <a:stretch/>
        </p:blipFill>
        <p:spPr bwMode="auto">
          <a:xfrm>
            <a:off x="9947902" y="222815"/>
            <a:ext cx="2128454" cy="14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70573-4599-46D1-3C3F-3BE2E4B623A7}"/>
              </a:ext>
            </a:extLst>
          </p:cNvPr>
          <p:cNvSpPr/>
          <p:nvPr/>
        </p:nvSpPr>
        <p:spPr>
          <a:xfrm>
            <a:off x="2123655" y="5245231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3D8134-C10D-5693-9524-FBE6FD364193}"/>
              </a:ext>
            </a:extLst>
          </p:cNvPr>
          <p:cNvCxnSpPr>
            <a:cxnSpLocks/>
          </p:cNvCxnSpPr>
          <p:nvPr/>
        </p:nvCxnSpPr>
        <p:spPr>
          <a:xfrm>
            <a:off x="255990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2B3F7F-21EF-EBB2-C999-530C469C890F}"/>
              </a:ext>
            </a:extLst>
          </p:cNvPr>
          <p:cNvCxnSpPr>
            <a:cxnSpLocks/>
          </p:cNvCxnSpPr>
          <p:nvPr/>
        </p:nvCxnSpPr>
        <p:spPr>
          <a:xfrm>
            <a:off x="300186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EBBD-299E-9E9C-0C24-4D7DF0D91613}"/>
              </a:ext>
            </a:extLst>
          </p:cNvPr>
          <p:cNvCxnSpPr>
            <a:cxnSpLocks/>
          </p:cNvCxnSpPr>
          <p:nvPr/>
        </p:nvCxnSpPr>
        <p:spPr>
          <a:xfrm>
            <a:off x="346668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8731FF-0F85-3012-38E0-D44A7D6761B3}"/>
              </a:ext>
            </a:extLst>
          </p:cNvPr>
          <p:cNvCxnSpPr>
            <a:cxnSpLocks/>
          </p:cNvCxnSpPr>
          <p:nvPr/>
        </p:nvCxnSpPr>
        <p:spPr>
          <a:xfrm>
            <a:off x="391626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76486-128F-62D5-2143-97F742A2AAD3}"/>
              </a:ext>
            </a:extLst>
          </p:cNvPr>
          <p:cNvCxnSpPr>
            <a:cxnSpLocks/>
          </p:cNvCxnSpPr>
          <p:nvPr/>
        </p:nvCxnSpPr>
        <p:spPr>
          <a:xfrm>
            <a:off x="438108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7906D-5DEF-E5BE-90F0-A942DA8D01D7}"/>
              </a:ext>
            </a:extLst>
          </p:cNvPr>
          <p:cNvCxnSpPr>
            <a:cxnSpLocks/>
          </p:cNvCxnSpPr>
          <p:nvPr/>
        </p:nvCxnSpPr>
        <p:spPr>
          <a:xfrm>
            <a:off x="486114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B04EF0-6C85-F231-9D33-433FE2DF006B}"/>
              </a:ext>
            </a:extLst>
          </p:cNvPr>
          <p:cNvCxnSpPr>
            <a:cxnSpLocks/>
          </p:cNvCxnSpPr>
          <p:nvPr/>
        </p:nvCxnSpPr>
        <p:spPr>
          <a:xfrm>
            <a:off x="534120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927026-F3D4-2826-A8DF-AAC85D112CAF}"/>
              </a:ext>
            </a:extLst>
          </p:cNvPr>
          <p:cNvCxnSpPr>
            <a:cxnSpLocks/>
          </p:cNvCxnSpPr>
          <p:nvPr/>
        </p:nvCxnSpPr>
        <p:spPr>
          <a:xfrm>
            <a:off x="581364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E22689-2BC2-8E23-817A-A2B746F77D90}"/>
              </a:ext>
            </a:extLst>
          </p:cNvPr>
          <p:cNvCxnSpPr>
            <a:cxnSpLocks/>
          </p:cNvCxnSpPr>
          <p:nvPr/>
        </p:nvCxnSpPr>
        <p:spPr>
          <a:xfrm>
            <a:off x="627846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0CE3CC-6DD3-7114-8B3C-7FD312FE8D08}"/>
              </a:ext>
            </a:extLst>
          </p:cNvPr>
          <p:cNvCxnSpPr>
            <a:cxnSpLocks/>
          </p:cNvCxnSpPr>
          <p:nvPr/>
        </p:nvCxnSpPr>
        <p:spPr>
          <a:xfrm>
            <a:off x="675852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A4B9E4-43E0-55A0-0262-25742FB6023C}"/>
              </a:ext>
            </a:extLst>
          </p:cNvPr>
          <p:cNvCxnSpPr>
            <a:cxnSpLocks/>
          </p:cNvCxnSpPr>
          <p:nvPr/>
        </p:nvCxnSpPr>
        <p:spPr>
          <a:xfrm>
            <a:off x="723858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9FAEEB-D178-724B-E786-964E24C8E5CD}"/>
              </a:ext>
            </a:extLst>
          </p:cNvPr>
          <p:cNvCxnSpPr>
            <a:cxnSpLocks/>
          </p:cNvCxnSpPr>
          <p:nvPr/>
        </p:nvCxnSpPr>
        <p:spPr>
          <a:xfrm>
            <a:off x="770340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AF9BBF-7BFB-9784-5C46-1FAFF94D6876}"/>
              </a:ext>
            </a:extLst>
          </p:cNvPr>
          <p:cNvCxnSpPr>
            <a:cxnSpLocks/>
          </p:cNvCxnSpPr>
          <p:nvPr/>
        </p:nvCxnSpPr>
        <p:spPr>
          <a:xfrm>
            <a:off x="816822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8E7F21-D174-B65A-ADEF-B74705DC3811}"/>
              </a:ext>
            </a:extLst>
          </p:cNvPr>
          <p:cNvCxnSpPr>
            <a:cxnSpLocks/>
          </p:cNvCxnSpPr>
          <p:nvPr/>
        </p:nvCxnSpPr>
        <p:spPr>
          <a:xfrm>
            <a:off x="864828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FED9E6-728F-4FFF-3B94-378DE192BDAF}"/>
              </a:ext>
            </a:extLst>
          </p:cNvPr>
          <p:cNvCxnSpPr>
            <a:cxnSpLocks/>
          </p:cNvCxnSpPr>
          <p:nvPr/>
        </p:nvCxnSpPr>
        <p:spPr>
          <a:xfrm>
            <a:off x="9128340" y="5243326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6116A0-BBE0-9D64-031C-83AF3AEA781F}"/>
                  </a:ext>
                </a:extLst>
              </p:cNvPr>
              <p:cNvSpPr txBox="1"/>
              <p:nvPr/>
            </p:nvSpPr>
            <p:spPr>
              <a:xfrm>
                <a:off x="1695954" y="5673856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6116A0-BBE0-9D64-031C-83AF3AEA7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54" y="5673856"/>
                <a:ext cx="85540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C61F7F-44EF-2C2D-6C44-5D7E1EF688BF}"/>
                  </a:ext>
                </a:extLst>
              </p:cNvPr>
              <p:cNvSpPr txBox="1"/>
              <p:nvPr/>
            </p:nvSpPr>
            <p:spPr>
              <a:xfrm>
                <a:off x="2589002" y="5670293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C61F7F-44EF-2C2D-6C44-5D7E1EF6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02" y="5670293"/>
                <a:ext cx="85540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723E23-B587-60C2-97DD-2CACE5E383AB}"/>
                  </a:ext>
                </a:extLst>
              </p:cNvPr>
              <p:cNvSpPr txBox="1"/>
              <p:nvPr/>
            </p:nvSpPr>
            <p:spPr>
              <a:xfrm>
                <a:off x="3512062" y="5688329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723E23-B587-60C2-97DD-2CACE5E38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062" y="5688329"/>
                <a:ext cx="85540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8DBB2FBE-9A01-C8A8-9EDE-F29831519CD0}"/>
              </a:ext>
            </a:extLst>
          </p:cNvPr>
          <p:cNvSpPr txBox="1"/>
          <p:nvPr/>
        </p:nvSpPr>
        <p:spPr>
          <a:xfrm>
            <a:off x="4340785" y="5730933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5796E-F5BF-FFC4-9853-0B121FC25907}"/>
              </a:ext>
            </a:extLst>
          </p:cNvPr>
          <p:cNvSpPr txBox="1"/>
          <p:nvPr/>
        </p:nvSpPr>
        <p:spPr>
          <a:xfrm>
            <a:off x="5444085" y="5730933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DAA5ED-9C56-5E1C-DCCF-B21C63DE1AA9}"/>
              </a:ext>
            </a:extLst>
          </p:cNvPr>
          <p:cNvCxnSpPr>
            <a:cxnSpLocks/>
          </p:cNvCxnSpPr>
          <p:nvPr/>
        </p:nvCxnSpPr>
        <p:spPr>
          <a:xfrm>
            <a:off x="2123654" y="5359674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09AB68-C51D-B1E4-BB8F-D791D40C1C0D}"/>
              </a:ext>
            </a:extLst>
          </p:cNvPr>
          <p:cNvCxnSpPr>
            <a:cxnSpLocks/>
          </p:cNvCxnSpPr>
          <p:nvPr/>
        </p:nvCxnSpPr>
        <p:spPr>
          <a:xfrm>
            <a:off x="2558974" y="5363484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5BC590-B749-6E4E-4B37-D0FB17345ED2}"/>
              </a:ext>
            </a:extLst>
          </p:cNvPr>
          <p:cNvCxnSpPr>
            <a:cxnSpLocks/>
          </p:cNvCxnSpPr>
          <p:nvPr/>
        </p:nvCxnSpPr>
        <p:spPr>
          <a:xfrm>
            <a:off x="3001860" y="535967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F61826-0E58-57F9-33CC-EBCF14F22DE0}"/>
              </a:ext>
            </a:extLst>
          </p:cNvPr>
          <p:cNvCxnSpPr>
            <a:cxnSpLocks/>
          </p:cNvCxnSpPr>
          <p:nvPr/>
        </p:nvCxnSpPr>
        <p:spPr>
          <a:xfrm>
            <a:off x="3466680" y="534593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E860DD-E32D-4829-72B0-7B1370E995E3}"/>
              </a:ext>
            </a:extLst>
          </p:cNvPr>
          <p:cNvCxnSpPr>
            <a:cxnSpLocks/>
          </p:cNvCxnSpPr>
          <p:nvPr/>
        </p:nvCxnSpPr>
        <p:spPr>
          <a:xfrm>
            <a:off x="3916260" y="534593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DD34C5-E343-C3E1-07A2-BFBF6FD16A43}"/>
                  </a:ext>
                </a:extLst>
              </p:cNvPr>
              <p:cNvSpPr txBox="1"/>
              <p:nvPr/>
            </p:nvSpPr>
            <p:spPr>
              <a:xfrm>
                <a:off x="9212891" y="5657288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DD34C5-E343-C3E1-07A2-BFBF6FD1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91" y="5657288"/>
                <a:ext cx="855401" cy="276999"/>
              </a:xfrm>
              <a:prstGeom prst="rect">
                <a:avLst/>
              </a:prstGeom>
              <a:blipFill>
                <a:blip r:embed="rId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DF56F3-7318-D721-BEF0-477C76D4EC7C}"/>
              </a:ext>
            </a:extLst>
          </p:cNvPr>
          <p:cNvCxnSpPr>
            <a:cxnSpLocks/>
          </p:cNvCxnSpPr>
          <p:nvPr/>
        </p:nvCxnSpPr>
        <p:spPr>
          <a:xfrm>
            <a:off x="9600777" y="535967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6AD009-3666-F582-01B9-FDB819816C2E}"/>
              </a:ext>
            </a:extLst>
          </p:cNvPr>
          <p:cNvCxnSpPr/>
          <p:nvPr/>
        </p:nvCxnSpPr>
        <p:spPr>
          <a:xfrm>
            <a:off x="2105331" y="6259563"/>
            <a:ext cx="187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313B68-8740-9717-7B2C-0BD0D1440B60}"/>
                  </a:ext>
                </a:extLst>
              </p:cNvPr>
              <p:cNvSpPr txBox="1"/>
              <p:nvPr/>
            </p:nvSpPr>
            <p:spPr>
              <a:xfrm>
                <a:off x="2007224" y="6241527"/>
                <a:ext cx="855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313B68-8740-9717-7B2C-0BD0D144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24" y="6241527"/>
                <a:ext cx="855401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235AFDB-9E42-9722-95F4-5113F11B4771}"/>
              </a:ext>
            </a:extLst>
          </p:cNvPr>
          <p:cNvSpPr/>
          <p:nvPr/>
        </p:nvSpPr>
        <p:spPr>
          <a:xfrm>
            <a:off x="2123654" y="4014500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D0755A-EA98-D4DE-8018-E50348F909ED}"/>
              </a:ext>
            </a:extLst>
          </p:cNvPr>
          <p:cNvCxnSpPr>
            <a:cxnSpLocks/>
          </p:cNvCxnSpPr>
          <p:nvPr/>
        </p:nvCxnSpPr>
        <p:spPr>
          <a:xfrm>
            <a:off x="255989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69B6A1-D5A9-7627-BED4-E25713DA5555}"/>
              </a:ext>
            </a:extLst>
          </p:cNvPr>
          <p:cNvCxnSpPr>
            <a:cxnSpLocks/>
          </p:cNvCxnSpPr>
          <p:nvPr/>
        </p:nvCxnSpPr>
        <p:spPr>
          <a:xfrm>
            <a:off x="300185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7C318-27D9-69AD-A672-28E1F9DDF860}"/>
              </a:ext>
            </a:extLst>
          </p:cNvPr>
          <p:cNvCxnSpPr>
            <a:cxnSpLocks/>
          </p:cNvCxnSpPr>
          <p:nvPr/>
        </p:nvCxnSpPr>
        <p:spPr>
          <a:xfrm>
            <a:off x="346667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6F0526-3AFC-1934-ADE1-BBB84575CDAE}"/>
              </a:ext>
            </a:extLst>
          </p:cNvPr>
          <p:cNvCxnSpPr>
            <a:cxnSpLocks/>
          </p:cNvCxnSpPr>
          <p:nvPr/>
        </p:nvCxnSpPr>
        <p:spPr>
          <a:xfrm>
            <a:off x="391625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1678B4-7864-98BD-024C-0B646FBC25D0}"/>
              </a:ext>
            </a:extLst>
          </p:cNvPr>
          <p:cNvCxnSpPr>
            <a:cxnSpLocks/>
          </p:cNvCxnSpPr>
          <p:nvPr/>
        </p:nvCxnSpPr>
        <p:spPr>
          <a:xfrm>
            <a:off x="438107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8B7564-43C8-D0DA-97A7-C0BC46B813C1}"/>
              </a:ext>
            </a:extLst>
          </p:cNvPr>
          <p:cNvCxnSpPr>
            <a:cxnSpLocks/>
          </p:cNvCxnSpPr>
          <p:nvPr/>
        </p:nvCxnSpPr>
        <p:spPr>
          <a:xfrm>
            <a:off x="486113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966CB5-AD78-24F6-D34D-BDF3FC174B41}"/>
              </a:ext>
            </a:extLst>
          </p:cNvPr>
          <p:cNvCxnSpPr>
            <a:cxnSpLocks/>
          </p:cNvCxnSpPr>
          <p:nvPr/>
        </p:nvCxnSpPr>
        <p:spPr>
          <a:xfrm>
            <a:off x="534119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3D79A8-BA6B-8449-5199-F88ED437CB4C}"/>
              </a:ext>
            </a:extLst>
          </p:cNvPr>
          <p:cNvCxnSpPr>
            <a:cxnSpLocks/>
          </p:cNvCxnSpPr>
          <p:nvPr/>
        </p:nvCxnSpPr>
        <p:spPr>
          <a:xfrm>
            <a:off x="581363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6854E4-FEA6-3007-F935-24EA5B736AD7}"/>
              </a:ext>
            </a:extLst>
          </p:cNvPr>
          <p:cNvCxnSpPr>
            <a:cxnSpLocks/>
          </p:cNvCxnSpPr>
          <p:nvPr/>
        </p:nvCxnSpPr>
        <p:spPr>
          <a:xfrm>
            <a:off x="627845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5C1576-54C1-60F2-657F-B44B16307F8C}"/>
              </a:ext>
            </a:extLst>
          </p:cNvPr>
          <p:cNvCxnSpPr>
            <a:cxnSpLocks/>
          </p:cNvCxnSpPr>
          <p:nvPr/>
        </p:nvCxnSpPr>
        <p:spPr>
          <a:xfrm>
            <a:off x="675851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588613-54BA-2C75-117B-6133958A4B78}"/>
              </a:ext>
            </a:extLst>
          </p:cNvPr>
          <p:cNvCxnSpPr>
            <a:cxnSpLocks/>
          </p:cNvCxnSpPr>
          <p:nvPr/>
        </p:nvCxnSpPr>
        <p:spPr>
          <a:xfrm>
            <a:off x="723857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C64360-4E7D-2EB6-8E74-B5A616676A8A}"/>
              </a:ext>
            </a:extLst>
          </p:cNvPr>
          <p:cNvCxnSpPr>
            <a:cxnSpLocks/>
          </p:cNvCxnSpPr>
          <p:nvPr/>
        </p:nvCxnSpPr>
        <p:spPr>
          <a:xfrm>
            <a:off x="770339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AC1A0F-BBD3-A6BB-459D-5C6EDF72A516}"/>
              </a:ext>
            </a:extLst>
          </p:cNvPr>
          <p:cNvCxnSpPr>
            <a:cxnSpLocks/>
          </p:cNvCxnSpPr>
          <p:nvPr/>
        </p:nvCxnSpPr>
        <p:spPr>
          <a:xfrm>
            <a:off x="816821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436C11-B1FF-4127-589D-EEBA196693AD}"/>
              </a:ext>
            </a:extLst>
          </p:cNvPr>
          <p:cNvCxnSpPr>
            <a:cxnSpLocks/>
          </p:cNvCxnSpPr>
          <p:nvPr/>
        </p:nvCxnSpPr>
        <p:spPr>
          <a:xfrm>
            <a:off x="864827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9D6AB6-3401-9FA9-0EA7-C6925324B568}"/>
              </a:ext>
            </a:extLst>
          </p:cNvPr>
          <p:cNvCxnSpPr>
            <a:cxnSpLocks/>
          </p:cNvCxnSpPr>
          <p:nvPr/>
        </p:nvCxnSpPr>
        <p:spPr>
          <a:xfrm>
            <a:off x="9128339" y="4012595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B22EAF-3159-8F0C-2A3E-D13D348FFFAE}"/>
                  </a:ext>
                </a:extLst>
              </p:cNvPr>
              <p:cNvSpPr txBox="1"/>
              <p:nvPr/>
            </p:nvSpPr>
            <p:spPr>
              <a:xfrm>
                <a:off x="1695953" y="4443125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B22EAF-3159-8F0C-2A3E-D13D348F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53" y="4443125"/>
                <a:ext cx="85540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0E6EEE-460C-2E0E-5062-EF0ABE151230}"/>
                  </a:ext>
                </a:extLst>
              </p:cNvPr>
              <p:cNvSpPr txBox="1"/>
              <p:nvPr/>
            </p:nvSpPr>
            <p:spPr>
              <a:xfrm>
                <a:off x="2589001" y="4439562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0E6EEE-460C-2E0E-5062-EF0ABE15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01" y="4439562"/>
                <a:ext cx="85540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85137E-BE84-B12E-E4B3-08628296958E}"/>
                  </a:ext>
                </a:extLst>
              </p:cNvPr>
              <p:cNvSpPr txBox="1"/>
              <p:nvPr/>
            </p:nvSpPr>
            <p:spPr>
              <a:xfrm>
                <a:off x="3512061" y="4457598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85137E-BE84-B12E-E4B3-0862829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061" y="4457598"/>
                <a:ext cx="85540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6760AD93-6A95-8039-A43D-031C57ABF176}"/>
              </a:ext>
            </a:extLst>
          </p:cNvPr>
          <p:cNvSpPr txBox="1"/>
          <p:nvPr/>
        </p:nvSpPr>
        <p:spPr>
          <a:xfrm>
            <a:off x="4340784" y="4500202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69F0D7-C54A-96A7-7BB5-849A4E291422}"/>
              </a:ext>
            </a:extLst>
          </p:cNvPr>
          <p:cNvSpPr txBox="1"/>
          <p:nvPr/>
        </p:nvSpPr>
        <p:spPr>
          <a:xfrm>
            <a:off x="5444084" y="4500202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77E8C1-3D13-1B20-ADB4-1ADD8B53118E}"/>
              </a:ext>
            </a:extLst>
          </p:cNvPr>
          <p:cNvCxnSpPr>
            <a:cxnSpLocks/>
          </p:cNvCxnSpPr>
          <p:nvPr/>
        </p:nvCxnSpPr>
        <p:spPr>
          <a:xfrm>
            <a:off x="2123653" y="412894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9340BB7-8D76-7086-2D50-BE529A5D158E}"/>
              </a:ext>
            </a:extLst>
          </p:cNvPr>
          <p:cNvCxnSpPr>
            <a:cxnSpLocks/>
          </p:cNvCxnSpPr>
          <p:nvPr/>
        </p:nvCxnSpPr>
        <p:spPr>
          <a:xfrm>
            <a:off x="2558973" y="413275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E51201-15EB-D31C-D244-05F7D55AD939}"/>
              </a:ext>
            </a:extLst>
          </p:cNvPr>
          <p:cNvCxnSpPr>
            <a:cxnSpLocks/>
          </p:cNvCxnSpPr>
          <p:nvPr/>
        </p:nvCxnSpPr>
        <p:spPr>
          <a:xfrm>
            <a:off x="3001859" y="412894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AAFEB64-FD74-D39F-4FAD-7D2831289529}"/>
              </a:ext>
            </a:extLst>
          </p:cNvPr>
          <p:cNvCxnSpPr>
            <a:cxnSpLocks/>
          </p:cNvCxnSpPr>
          <p:nvPr/>
        </p:nvCxnSpPr>
        <p:spPr>
          <a:xfrm>
            <a:off x="3466679" y="411520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1B41D82-3C80-DC8D-D8AD-AEC2A7C45E75}"/>
              </a:ext>
            </a:extLst>
          </p:cNvPr>
          <p:cNvCxnSpPr>
            <a:cxnSpLocks/>
          </p:cNvCxnSpPr>
          <p:nvPr/>
        </p:nvCxnSpPr>
        <p:spPr>
          <a:xfrm>
            <a:off x="3916259" y="411520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FD3C25-5B42-8E9E-6677-D7A696B3B7D8}"/>
                  </a:ext>
                </a:extLst>
              </p:cNvPr>
              <p:cNvSpPr txBox="1"/>
              <p:nvPr/>
            </p:nvSpPr>
            <p:spPr>
              <a:xfrm>
                <a:off x="9212890" y="4426557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FD3C25-5B42-8E9E-6677-D7A696B3B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90" y="4426557"/>
                <a:ext cx="855401" cy="276999"/>
              </a:xfrm>
              <a:prstGeom prst="rect">
                <a:avLst/>
              </a:prstGeom>
              <a:blipFill>
                <a:blip r:embed="rId11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17527F7-432A-2748-3A96-31042E23F4D9}"/>
              </a:ext>
            </a:extLst>
          </p:cNvPr>
          <p:cNvCxnSpPr>
            <a:cxnSpLocks/>
          </p:cNvCxnSpPr>
          <p:nvPr/>
        </p:nvCxnSpPr>
        <p:spPr>
          <a:xfrm>
            <a:off x="9600776" y="412894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110C1C5-C831-CACB-C1C1-576579F0D6A3}"/>
              </a:ext>
            </a:extLst>
          </p:cNvPr>
          <p:cNvCxnSpPr>
            <a:cxnSpLocks/>
          </p:cNvCxnSpPr>
          <p:nvPr/>
        </p:nvCxnSpPr>
        <p:spPr>
          <a:xfrm flipV="1">
            <a:off x="1554061" y="3148566"/>
            <a:ext cx="0" cy="2211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756483C-6EE6-A230-4043-D20B574AFB17}"/>
                  </a:ext>
                </a:extLst>
              </p:cNvPr>
              <p:cNvSpPr txBox="1"/>
              <p:nvPr/>
            </p:nvSpPr>
            <p:spPr>
              <a:xfrm>
                <a:off x="575456" y="5027081"/>
                <a:ext cx="855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756483C-6EE6-A230-4043-D20B574A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56" y="5027081"/>
                <a:ext cx="8554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AAF18B94-BAC0-3F24-2815-46F3E102F36E}"/>
              </a:ext>
            </a:extLst>
          </p:cNvPr>
          <p:cNvSpPr/>
          <p:nvPr/>
        </p:nvSpPr>
        <p:spPr>
          <a:xfrm>
            <a:off x="2123653" y="2881746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EE4FF8-728A-56E5-4A61-33810C2D55B1}"/>
              </a:ext>
            </a:extLst>
          </p:cNvPr>
          <p:cNvCxnSpPr>
            <a:cxnSpLocks/>
          </p:cNvCxnSpPr>
          <p:nvPr/>
        </p:nvCxnSpPr>
        <p:spPr>
          <a:xfrm>
            <a:off x="255989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33FE09-141E-425B-F64E-C9FA9687E795}"/>
              </a:ext>
            </a:extLst>
          </p:cNvPr>
          <p:cNvCxnSpPr>
            <a:cxnSpLocks/>
          </p:cNvCxnSpPr>
          <p:nvPr/>
        </p:nvCxnSpPr>
        <p:spPr>
          <a:xfrm>
            <a:off x="300185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51D9AB2-7BE5-39B7-8E3C-361649E021AB}"/>
              </a:ext>
            </a:extLst>
          </p:cNvPr>
          <p:cNvCxnSpPr>
            <a:cxnSpLocks/>
          </p:cNvCxnSpPr>
          <p:nvPr/>
        </p:nvCxnSpPr>
        <p:spPr>
          <a:xfrm>
            <a:off x="346667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C5E91D-E275-1726-EF1F-A92289CC71EB}"/>
              </a:ext>
            </a:extLst>
          </p:cNvPr>
          <p:cNvCxnSpPr>
            <a:cxnSpLocks/>
          </p:cNvCxnSpPr>
          <p:nvPr/>
        </p:nvCxnSpPr>
        <p:spPr>
          <a:xfrm>
            <a:off x="391625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CA5ED8A-08B7-8C93-F587-9FC3BD0EDFE9}"/>
              </a:ext>
            </a:extLst>
          </p:cNvPr>
          <p:cNvCxnSpPr>
            <a:cxnSpLocks/>
          </p:cNvCxnSpPr>
          <p:nvPr/>
        </p:nvCxnSpPr>
        <p:spPr>
          <a:xfrm>
            <a:off x="438107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52C3D0-D395-9CB8-FCB5-58B0475B5293}"/>
              </a:ext>
            </a:extLst>
          </p:cNvPr>
          <p:cNvCxnSpPr>
            <a:cxnSpLocks/>
          </p:cNvCxnSpPr>
          <p:nvPr/>
        </p:nvCxnSpPr>
        <p:spPr>
          <a:xfrm>
            <a:off x="486113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5B68D0B-C120-6B7D-20FC-DDCF0E0DD710}"/>
              </a:ext>
            </a:extLst>
          </p:cNvPr>
          <p:cNvCxnSpPr>
            <a:cxnSpLocks/>
          </p:cNvCxnSpPr>
          <p:nvPr/>
        </p:nvCxnSpPr>
        <p:spPr>
          <a:xfrm>
            <a:off x="534119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58A8312-DBAD-AA3B-1118-6879A7125AB1}"/>
              </a:ext>
            </a:extLst>
          </p:cNvPr>
          <p:cNvCxnSpPr>
            <a:cxnSpLocks/>
          </p:cNvCxnSpPr>
          <p:nvPr/>
        </p:nvCxnSpPr>
        <p:spPr>
          <a:xfrm>
            <a:off x="581363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F44FC8-60F1-05A4-A35A-ADDE57F2F6DF}"/>
              </a:ext>
            </a:extLst>
          </p:cNvPr>
          <p:cNvCxnSpPr>
            <a:cxnSpLocks/>
          </p:cNvCxnSpPr>
          <p:nvPr/>
        </p:nvCxnSpPr>
        <p:spPr>
          <a:xfrm>
            <a:off x="627845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D986DF7-EBE8-21D1-C54F-BFD7A750A6D8}"/>
              </a:ext>
            </a:extLst>
          </p:cNvPr>
          <p:cNvCxnSpPr>
            <a:cxnSpLocks/>
          </p:cNvCxnSpPr>
          <p:nvPr/>
        </p:nvCxnSpPr>
        <p:spPr>
          <a:xfrm>
            <a:off x="675851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FFA7C0B-DD97-093A-D364-45B90663DBA8}"/>
              </a:ext>
            </a:extLst>
          </p:cNvPr>
          <p:cNvCxnSpPr>
            <a:cxnSpLocks/>
          </p:cNvCxnSpPr>
          <p:nvPr/>
        </p:nvCxnSpPr>
        <p:spPr>
          <a:xfrm>
            <a:off x="723857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D88E321-F2CF-076B-B0DB-9EFF9DDCC19A}"/>
              </a:ext>
            </a:extLst>
          </p:cNvPr>
          <p:cNvCxnSpPr>
            <a:cxnSpLocks/>
          </p:cNvCxnSpPr>
          <p:nvPr/>
        </p:nvCxnSpPr>
        <p:spPr>
          <a:xfrm>
            <a:off x="770339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3D495A9-412B-05F5-F12B-D30607BCC9CF}"/>
              </a:ext>
            </a:extLst>
          </p:cNvPr>
          <p:cNvCxnSpPr>
            <a:cxnSpLocks/>
          </p:cNvCxnSpPr>
          <p:nvPr/>
        </p:nvCxnSpPr>
        <p:spPr>
          <a:xfrm>
            <a:off x="816821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2A89402-35F4-F64E-3F5A-B21F800E5AB4}"/>
              </a:ext>
            </a:extLst>
          </p:cNvPr>
          <p:cNvCxnSpPr>
            <a:cxnSpLocks/>
          </p:cNvCxnSpPr>
          <p:nvPr/>
        </p:nvCxnSpPr>
        <p:spPr>
          <a:xfrm>
            <a:off x="864827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DD728F-F407-8ABD-75B8-C2362D3B220E}"/>
              </a:ext>
            </a:extLst>
          </p:cNvPr>
          <p:cNvCxnSpPr>
            <a:cxnSpLocks/>
          </p:cNvCxnSpPr>
          <p:nvPr/>
        </p:nvCxnSpPr>
        <p:spPr>
          <a:xfrm>
            <a:off x="9128338" y="2879841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CDF3E1E-BBCB-26D5-6CF0-8BF976E77578}"/>
                  </a:ext>
                </a:extLst>
              </p:cNvPr>
              <p:cNvSpPr txBox="1"/>
              <p:nvPr/>
            </p:nvSpPr>
            <p:spPr>
              <a:xfrm>
                <a:off x="1695952" y="3310371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CDF3E1E-BBCB-26D5-6CF0-8BF976E7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52" y="3310371"/>
                <a:ext cx="85540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EC28FD8-EB8B-8479-09C1-38E45E40DFD1}"/>
                  </a:ext>
                </a:extLst>
              </p:cNvPr>
              <p:cNvSpPr txBox="1"/>
              <p:nvPr/>
            </p:nvSpPr>
            <p:spPr>
              <a:xfrm>
                <a:off x="2589000" y="3306808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EC28FD8-EB8B-8479-09C1-38E45E40D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00" y="3306808"/>
                <a:ext cx="85540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6273EA-C35D-C43A-B871-9835BB0D5C69}"/>
                  </a:ext>
                </a:extLst>
              </p:cNvPr>
              <p:cNvSpPr txBox="1"/>
              <p:nvPr/>
            </p:nvSpPr>
            <p:spPr>
              <a:xfrm>
                <a:off x="3512060" y="3324844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6273EA-C35D-C43A-B871-9835BB0D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060" y="3324844"/>
                <a:ext cx="85540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0BC108DF-002D-0A01-F7E3-DC819106DB0D}"/>
              </a:ext>
            </a:extLst>
          </p:cNvPr>
          <p:cNvSpPr txBox="1"/>
          <p:nvPr/>
        </p:nvSpPr>
        <p:spPr>
          <a:xfrm>
            <a:off x="4340783" y="3367448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FA2D3E-9293-E021-9F8F-F52874C5BD22}"/>
              </a:ext>
            </a:extLst>
          </p:cNvPr>
          <p:cNvSpPr txBox="1"/>
          <p:nvPr/>
        </p:nvSpPr>
        <p:spPr>
          <a:xfrm>
            <a:off x="5444083" y="3367448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9344DA5-EE6C-DDD6-9544-A723A53B7704}"/>
              </a:ext>
            </a:extLst>
          </p:cNvPr>
          <p:cNvCxnSpPr>
            <a:cxnSpLocks/>
          </p:cNvCxnSpPr>
          <p:nvPr/>
        </p:nvCxnSpPr>
        <p:spPr>
          <a:xfrm>
            <a:off x="2123652" y="2996189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0A17BCA-C8E3-E68E-9038-39671DDFBC76}"/>
              </a:ext>
            </a:extLst>
          </p:cNvPr>
          <p:cNvCxnSpPr>
            <a:cxnSpLocks/>
          </p:cNvCxnSpPr>
          <p:nvPr/>
        </p:nvCxnSpPr>
        <p:spPr>
          <a:xfrm>
            <a:off x="2558972" y="2999999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817DC2E-3071-72DC-F021-4BAD4CE5959B}"/>
              </a:ext>
            </a:extLst>
          </p:cNvPr>
          <p:cNvCxnSpPr>
            <a:cxnSpLocks/>
          </p:cNvCxnSpPr>
          <p:nvPr/>
        </p:nvCxnSpPr>
        <p:spPr>
          <a:xfrm>
            <a:off x="3001858" y="299618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7E2E09-6405-520F-C04E-7C4544589A40}"/>
              </a:ext>
            </a:extLst>
          </p:cNvPr>
          <p:cNvCxnSpPr>
            <a:cxnSpLocks/>
          </p:cNvCxnSpPr>
          <p:nvPr/>
        </p:nvCxnSpPr>
        <p:spPr>
          <a:xfrm>
            <a:off x="3466678" y="298245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6611929-31A3-9418-1C56-2CAE75D59C30}"/>
              </a:ext>
            </a:extLst>
          </p:cNvPr>
          <p:cNvCxnSpPr>
            <a:cxnSpLocks/>
          </p:cNvCxnSpPr>
          <p:nvPr/>
        </p:nvCxnSpPr>
        <p:spPr>
          <a:xfrm>
            <a:off x="3916258" y="2982453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34B446-B399-DB27-3707-7F28E952EA4D}"/>
                  </a:ext>
                </a:extLst>
              </p:cNvPr>
              <p:cNvSpPr txBox="1"/>
              <p:nvPr/>
            </p:nvSpPr>
            <p:spPr>
              <a:xfrm>
                <a:off x="9212889" y="3293803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34B446-B399-DB27-3707-7F28E952E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89" y="3293803"/>
                <a:ext cx="855401" cy="276999"/>
              </a:xfrm>
              <a:prstGeom prst="rect">
                <a:avLst/>
              </a:prstGeom>
              <a:blipFill>
                <a:blip r:embed="rId1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D962DB6-0BB9-46AB-9097-263062D32A7B}"/>
              </a:ext>
            </a:extLst>
          </p:cNvPr>
          <p:cNvCxnSpPr>
            <a:cxnSpLocks/>
          </p:cNvCxnSpPr>
          <p:nvPr/>
        </p:nvCxnSpPr>
        <p:spPr>
          <a:xfrm>
            <a:off x="9600775" y="299618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8621D92-DE46-6720-4378-9AD0090C52BC}"/>
              </a:ext>
            </a:extLst>
          </p:cNvPr>
          <p:cNvCxnSpPr>
            <a:cxnSpLocks/>
          </p:cNvCxnSpPr>
          <p:nvPr/>
        </p:nvCxnSpPr>
        <p:spPr>
          <a:xfrm>
            <a:off x="6770172" y="5808135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358010D-D0CE-E8A3-8EE1-F8499336EAD3}"/>
                  </a:ext>
                </a:extLst>
              </p:cNvPr>
              <p:cNvSpPr txBox="1"/>
              <p:nvPr/>
            </p:nvSpPr>
            <p:spPr>
              <a:xfrm>
                <a:off x="6764159" y="5808135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358010D-D0CE-E8A3-8EE1-F8499336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159" y="5808135"/>
                <a:ext cx="277892" cy="369332"/>
              </a:xfrm>
              <a:prstGeom prst="rect">
                <a:avLst/>
              </a:prstGeom>
              <a:blipFill>
                <a:blip r:embed="rId17"/>
                <a:stretch>
                  <a:fillRect l="-6667" r="-68889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C5B1CFE-CA85-65F4-7CFA-89164A96EF94}"/>
              </a:ext>
            </a:extLst>
          </p:cNvPr>
          <p:cNvCxnSpPr>
            <a:cxnSpLocks/>
          </p:cNvCxnSpPr>
          <p:nvPr/>
        </p:nvCxnSpPr>
        <p:spPr>
          <a:xfrm>
            <a:off x="10536727" y="4314571"/>
            <a:ext cx="0" cy="12135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572E0A0-8FB4-7AAB-79FE-69D550D4EDEA}"/>
                  </a:ext>
                </a:extLst>
              </p:cNvPr>
              <p:cNvSpPr txBox="1"/>
              <p:nvPr/>
            </p:nvSpPr>
            <p:spPr>
              <a:xfrm>
                <a:off x="10496046" y="4716561"/>
                <a:ext cx="720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572E0A0-8FB4-7AAB-79FE-69D550D4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046" y="4716561"/>
                <a:ext cx="7205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C97012F0-1A27-1B75-A36E-949E2A43CFB4}"/>
              </a:ext>
            </a:extLst>
          </p:cNvPr>
          <p:cNvSpPr txBox="1"/>
          <p:nvPr/>
        </p:nvSpPr>
        <p:spPr>
          <a:xfrm rot="16200000">
            <a:off x="5252615" y="1671411"/>
            <a:ext cx="121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…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67CC171-AECE-28C8-84D0-7F970D58C79D}"/>
              </a:ext>
            </a:extLst>
          </p:cNvPr>
          <p:cNvSpPr txBox="1"/>
          <p:nvPr/>
        </p:nvSpPr>
        <p:spPr>
          <a:xfrm rot="16200000">
            <a:off x="5252615" y="1038827"/>
            <a:ext cx="121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7C50977-21F7-BC31-7E35-F3C2DDD10350}"/>
                  </a:ext>
                </a:extLst>
              </p:cNvPr>
              <p:cNvSpPr txBox="1"/>
              <p:nvPr/>
            </p:nvSpPr>
            <p:spPr>
              <a:xfrm>
                <a:off x="2109735" y="5845940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7C50977-21F7-BC31-7E35-F3C2DDD10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35" y="5845940"/>
                <a:ext cx="85540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ACCB5E6-75B5-029B-2A8F-189F301B8465}"/>
                  </a:ext>
                </a:extLst>
              </p:cNvPr>
              <p:cNvSpPr txBox="1"/>
              <p:nvPr/>
            </p:nvSpPr>
            <p:spPr>
              <a:xfrm>
                <a:off x="3038977" y="5876261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ACCB5E6-75B5-029B-2A8F-189F301B8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77" y="5876261"/>
                <a:ext cx="855401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777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EFF2-F0F9-8B58-5318-8F7505D0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D6E3-D29C-D45D-3A96-78692EB5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8122F-2376-7FE1-B20C-E86C56812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simulation, calculate:</a:t>
                </a: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𝑠𝑜𝑢𝑟𝑐𝑒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8122F-2376-7FE1-B20C-E86C56812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935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CF6D5-D734-4D0D-3C01-19A67251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5EB-3202-1079-FD8B-9DF10511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3A82F-5628-417F-A231-C224E6D85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After simulation, calculate:</a:t>
                </a: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𝑠𝑜𝑢𝑟𝑐𝑒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3A82F-5628-417F-A231-C224E6D85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6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A7D06-6BD3-66A8-6BC6-6EE1E544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BB50-88B8-8CD3-B404-42F0FD46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Transmittance and Reflectance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5831-FBB2-4F07-78EF-E2C86DBDE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After simulation, calculate:</a:t>
                </a: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𝑠𝑜𝑢𝑟𝑐𝑒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𝑠𝑜𝑢𝑟𝑐𝑒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5831-FBB2-4F07-78EF-E2C86DBDE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049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A074DE3-A948-B1E1-2F3D-FCD28D1A02AF}"/>
              </a:ext>
            </a:extLst>
          </p:cNvPr>
          <p:cNvSpPr/>
          <p:nvPr/>
        </p:nvSpPr>
        <p:spPr>
          <a:xfrm>
            <a:off x="4672584" y="3767328"/>
            <a:ext cx="1423416" cy="169164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93FD7-2E6C-F39C-E8B2-699C03D34955}"/>
              </a:ext>
            </a:extLst>
          </p:cNvPr>
          <p:cNvSpPr txBox="1"/>
          <p:nvPr/>
        </p:nvSpPr>
        <p:spPr>
          <a:xfrm>
            <a:off x="3822192" y="5568845"/>
            <a:ext cx="351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Refractive index at </a:t>
            </a:r>
            <a:r>
              <a:rPr lang="en-US" sz="1200" b="1" dirty="0"/>
              <a:t>transmission point </a:t>
            </a:r>
            <a:r>
              <a:rPr lang="en-US" sz="1200" dirty="0"/>
              <a:t>divided by Refractive index at </a:t>
            </a:r>
            <a:r>
              <a:rPr lang="en-US" sz="1200" b="1" dirty="0"/>
              <a:t>source point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470874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5AC-D9E4-BC5F-047B-886B1C8A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F084-13A5-E261-C1E6-7643512D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3"/>
            <a:ext cx="10515600" cy="1325563"/>
          </a:xfrm>
        </p:spPr>
        <p:txBody>
          <a:bodyPr/>
          <a:lstStyle/>
          <a:p>
            <a:r>
              <a:rPr lang="en-CA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F14A80-0A54-ED4E-77AA-9EEEF2467F14}"/>
                  </a:ext>
                </a:extLst>
              </p:cNvPr>
              <p:cNvSpPr txBox="1"/>
              <p:nvPr/>
            </p:nvSpPr>
            <p:spPr>
              <a:xfrm>
                <a:off x="1009650" y="1846648"/>
                <a:ext cx="2324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CA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F14A80-0A54-ED4E-77AA-9EEEF2467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846648"/>
                <a:ext cx="2324100" cy="369332"/>
              </a:xfrm>
              <a:prstGeom prst="rect">
                <a:avLst/>
              </a:prstGeom>
              <a:blipFill>
                <a:blip r:embed="rId3"/>
                <a:stretch>
                  <a:fillRect l="-2362" t="-819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98A1AF-2DC4-7503-D845-27222878CA58}"/>
                  </a:ext>
                </a:extLst>
              </p:cNvPr>
              <p:cNvSpPr txBox="1"/>
              <p:nvPr/>
            </p:nvSpPr>
            <p:spPr>
              <a:xfrm>
                <a:off x="1009650" y="999223"/>
                <a:ext cx="3438525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300" dirty="0"/>
                  <a:t>for all </a:t>
                </a:r>
                <a14:m>
                  <m:oMath xmlns:m="http://schemas.openxmlformats.org/officeDocument/2006/math">
                    <m:r>
                      <a:rPr lang="en-CA" sz="13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13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3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1300" b="0" dirty="0"/>
              </a:p>
              <a:p>
                <a:r>
                  <a:rPr lang="en-CA" sz="1300" dirty="0"/>
                  <a:t>for all </a:t>
                </a:r>
                <a14:m>
                  <m:oMath xmlns:m="http://schemas.openxmlformats.org/officeDocument/2006/math"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1300" dirty="0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1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1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300" b="0" dirty="0"/>
              </a:p>
              <a:p>
                <a:r>
                  <a:rPr lang="en-CA" sz="1300" dirty="0">
                    <a:solidFill>
                      <a:schemeClr val="accent6"/>
                    </a:solidFill>
                  </a:rPr>
                  <a:t>for all </a:t>
                </a:r>
                <a:r>
                  <a:rPr lang="en-CA" sz="1300" i="1" dirty="0">
                    <a:solidFill>
                      <a:schemeClr val="accent6"/>
                    </a:solidFill>
                  </a:rPr>
                  <a:t>j </a:t>
                </a:r>
                <a:r>
                  <a:rPr lang="en-CA" sz="1300" dirty="0">
                    <a:solidFill>
                      <a:schemeClr val="accent6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1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CA" sz="13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98A1AF-2DC4-7503-D845-27222878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999223"/>
                <a:ext cx="3438525" cy="791820"/>
              </a:xfrm>
              <a:prstGeom prst="rect">
                <a:avLst/>
              </a:prstGeom>
              <a:blipFill>
                <a:blip r:embed="rId4"/>
                <a:stretch>
                  <a:fillRect l="-355"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2DBFCB-EEC8-4EAA-EEEA-3E26BD6EB461}"/>
              </a:ext>
            </a:extLst>
          </p:cNvPr>
          <p:cNvSpPr txBox="1"/>
          <p:nvPr/>
        </p:nvSpPr>
        <p:spPr>
          <a:xfrm>
            <a:off x="1368834" y="2215980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Magnetic field (n+1/2)</a:t>
            </a:r>
            <a:endParaRPr lang="en-CA" b="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46DD2-0B8C-D8FE-A804-14C0946EF465}"/>
              </a:ext>
            </a:extLst>
          </p:cNvPr>
          <p:cNvSpPr txBox="1"/>
          <p:nvPr/>
        </p:nvSpPr>
        <p:spPr>
          <a:xfrm>
            <a:off x="1368834" y="2982114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Update Electric field (n+1)</a:t>
            </a:r>
            <a:endParaRPr lang="en-CA" b="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DD278-877A-3177-FF3D-B761D3D3663F}"/>
              </a:ext>
            </a:extLst>
          </p:cNvPr>
          <p:cNvSpPr txBox="1"/>
          <p:nvPr/>
        </p:nvSpPr>
        <p:spPr>
          <a:xfrm>
            <a:off x="1368834" y="2621166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Magnetic field Source</a:t>
            </a:r>
            <a:endParaRPr lang="en-CA" b="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D686B-3EAE-015C-58A3-3D31CBCFA214}"/>
              </a:ext>
            </a:extLst>
          </p:cNvPr>
          <p:cNvSpPr txBox="1"/>
          <p:nvPr/>
        </p:nvSpPr>
        <p:spPr>
          <a:xfrm>
            <a:off x="1368834" y="3351446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Electric field Source</a:t>
            </a:r>
            <a:endParaRPr lang="en-CA" b="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3F721-5E50-FDC6-09EC-D6F5593DE95A}"/>
              </a:ext>
            </a:extLst>
          </p:cNvPr>
          <p:cNvSpPr txBox="1"/>
          <p:nvPr/>
        </p:nvSpPr>
        <p:spPr>
          <a:xfrm>
            <a:off x="1368833" y="3770545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1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69020E-ECF3-1A0D-9FD7-3034ABB077EA}"/>
                  </a:ext>
                </a:extLst>
              </p:cNvPr>
              <p:cNvSpPr txBox="1"/>
              <p:nvPr/>
            </p:nvSpPr>
            <p:spPr>
              <a:xfrm>
                <a:off x="1368832" y="4205604"/>
                <a:ext cx="6486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 i="1" dirty="0"/>
                  <a:t>Stor</a:t>
                </a:r>
                <a:r>
                  <a:rPr lang="en-CA" i="1" dirty="0"/>
                  <a:t>e transmission/reflection fields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69020E-ECF3-1A0D-9FD7-3034ABB07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32" y="4205604"/>
                <a:ext cx="6486525" cy="923330"/>
              </a:xfrm>
              <a:prstGeom prst="rect">
                <a:avLst/>
              </a:prstGeom>
              <a:blipFill>
                <a:blip r:embed="rId5"/>
                <a:stretch>
                  <a:fillRect l="-846" t="-3311" b="-46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0F86A7-7682-1478-F211-F407F5B45FFE}"/>
                  </a:ext>
                </a:extLst>
              </p:cNvPr>
              <p:cNvSpPr txBox="1"/>
              <p:nvPr/>
            </p:nvSpPr>
            <p:spPr>
              <a:xfrm>
                <a:off x="1009650" y="5274776"/>
                <a:ext cx="596722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Post-processing:</a:t>
                </a:r>
              </a:p>
              <a:p>
                <a:r>
                  <a:rPr lang="en-US" i="1" dirty="0">
                    <a:solidFill>
                      <a:schemeClr val="accent4"/>
                    </a:solidFill>
                  </a:rPr>
                  <a:t>Calculate DFTs: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CA" i="1" dirty="0">
                  <a:solidFill>
                    <a:schemeClr val="accent4"/>
                  </a:solidFill>
                </a:endParaRPr>
              </a:p>
              <a:p>
                <a:r>
                  <a:rPr lang="en-CA" i="1" dirty="0">
                    <a:solidFill>
                      <a:schemeClr val="accent5"/>
                    </a:solidFill>
                  </a:rPr>
                  <a:t>Calculate R and T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0F86A7-7682-1478-F211-F407F5B4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5274776"/>
                <a:ext cx="5967222" cy="923330"/>
              </a:xfrm>
              <a:prstGeom prst="rect">
                <a:avLst/>
              </a:prstGeom>
              <a:blipFill>
                <a:blip r:embed="rId6"/>
                <a:stretch>
                  <a:fillRect l="-919" t="-2632" b="-98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301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056A-F738-53CA-6944-2125E3F6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51C0-A868-E67B-652C-74E47205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BREAK</a:t>
            </a:r>
          </a:p>
        </p:txBody>
      </p:sp>
    </p:spTree>
    <p:extLst>
      <p:ext uri="{BB962C8B-B14F-4D97-AF65-F5344CB8AC3E}">
        <p14:creationId xmlns:p14="http://schemas.microsoft.com/office/powerpoint/2010/main" val="217843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D4EDF59E-47C3-F4E4-1A7A-4CBFBBFA0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b="1" dirty="0">
                    <a:solidFill>
                      <a:srgbClr val="FF0000"/>
                    </a:solidFill>
                  </a:rPr>
                  <a:t>CONFUSION ALERT</a:t>
                </a:r>
              </a:p>
              <a:p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are updated at different locations in space and time</a:t>
                </a:r>
              </a:p>
              <a:p>
                <a:pPr lvl="1"/>
                <a:r>
                  <a:rPr lang="en-CA" dirty="0"/>
                  <a:t>This helps with accuracy</a:t>
                </a:r>
              </a:p>
              <a:p>
                <a:pPr lvl="1"/>
                <a:r>
                  <a:rPr lang="en-CA" dirty="0"/>
                  <a:t>“Staggered grid” or “Yee grid”</a:t>
                </a:r>
              </a:p>
            </p:txBody>
          </p:sp>
        </mc:Choice>
        <mc:Fallback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D4EDF59E-47C3-F4E4-1A7A-4CBFBBFA0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C04AF65-18B6-223C-7976-5A6AB45E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87764E-1DE4-B291-8BC8-DDA60A54011C}"/>
              </a:ext>
            </a:extLst>
          </p:cNvPr>
          <p:cNvSpPr/>
          <p:nvPr/>
        </p:nvSpPr>
        <p:spPr>
          <a:xfrm>
            <a:off x="2105333" y="4817345"/>
            <a:ext cx="7477122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6C6530-E9DF-C36D-A447-FFF0FF6CEC52}"/>
              </a:ext>
            </a:extLst>
          </p:cNvPr>
          <p:cNvCxnSpPr>
            <a:cxnSpLocks/>
          </p:cNvCxnSpPr>
          <p:nvPr/>
        </p:nvCxnSpPr>
        <p:spPr>
          <a:xfrm>
            <a:off x="25415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E073A1-DA9F-E280-DDB8-6D8E693C88AB}"/>
              </a:ext>
            </a:extLst>
          </p:cNvPr>
          <p:cNvCxnSpPr>
            <a:cxnSpLocks/>
          </p:cNvCxnSpPr>
          <p:nvPr/>
        </p:nvCxnSpPr>
        <p:spPr>
          <a:xfrm>
            <a:off x="29835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C98484-B79B-2326-7F29-0DCABF81F527}"/>
              </a:ext>
            </a:extLst>
          </p:cNvPr>
          <p:cNvCxnSpPr>
            <a:cxnSpLocks/>
          </p:cNvCxnSpPr>
          <p:nvPr/>
        </p:nvCxnSpPr>
        <p:spPr>
          <a:xfrm>
            <a:off x="34483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1EE56-0EB0-7FEE-835E-D230321D5E46}"/>
              </a:ext>
            </a:extLst>
          </p:cNvPr>
          <p:cNvCxnSpPr>
            <a:cxnSpLocks/>
          </p:cNvCxnSpPr>
          <p:nvPr/>
        </p:nvCxnSpPr>
        <p:spPr>
          <a:xfrm>
            <a:off x="38979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F27E9-5A7F-E201-5C1E-A233C7A43D15}"/>
              </a:ext>
            </a:extLst>
          </p:cNvPr>
          <p:cNvCxnSpPr>
            <a:cxnSpLocks/>
          </p:cNvCxnSpPr>
          <p:nvPr/>
        </p:nvCxnSpPr>
        <p:spPr>
          <a:xfrm>
            <a:off x="43627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E848D-20A2-E7AF-E5BB-C35E70D92CF9}"/>
              </a:ext>
            </a:extLst>
          </p:cNvPr>
          <p:cNvCxnSpPr>
            <a:cxnSpLocks/>
          </p:cNvCxnSpPr>
          <p:nvPr/>
        </p:nvCxnSpPr>
        <p:spPr>
          <a:xfrm>
            <a:off x="48428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EA556F8-113A-F231-EBEA-DBBD7660FA9E}"/>
              </a:ext>
            </a:extLst>
          </p:cNvPr>
          <p:cNvCxnSpPr>
            <a:cxnSpLocks/>
          </p:cNvCxnSpPr>
          <p:nvPr/>
        </p:nvCxnSpPr>
        <p:spPr>
          <a:xfrm>
            <a:off x="53228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AC41EA-4C02-A8B0-F483-223E2BE73757}"/>
              </a:ext>
            </a:extLst>
          </p:cNvPr>
          <p:cNvCxnSpPr>
            <a:cxnSpLocks/>
          </p:cNvCxnSpPr>
          <p:nvPr/>
        </p:nvCxnSpPr>
        <p:spPr>
          <a:xfrm>
            <a:off x="57953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383A06-1065-64A9-C280-A5FCA5713F4A}"/>
              </a:ext>
            </a:extLst>
          </p:cNvPr>
          <p:cNvCxnSpPr>
            <a:cxnSpLocks/>
          </p:cNvCxnSpPr>
          <p:nvPr/>
        </p:nvCxnSpPr>
        <p:spPr>
          <a:xfrm>
            <a:off x="626013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D3344B-7C51-BAE4-893D-07B5550E6294}"/>
              </a:ext>
            </a:extLst>
          </p:cNvPr>
          <p:cNvCxnSpPr>
            <a:cxnSpLocks/>
          </p:cNvCxnSpPr>
          <p:nvPr/>
        </p:nvCxnSpPr>
        <p:spPr>
          <a:xfrm>
            <a:off x="674019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F6CBF7-C369-4BC2-DE27-28A1BE9848F7}"/>
              </a:ext>
            </a:extLst>
          </p:cNvPr>
          <p:cNvCxnSpPr>
            <a:cxnSpLocks/>
          </p:cNvCxnSpPr>
          <p:nvPr/>
        </p:nvCxnSpPr>
        <p:spPr>
          <a:xfrm>
            <a:off x="72202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969103-E583-84CA-E5CE-807D55CCE3AA}"/>
              </a:ext>
            </a:extLst>
          </p:cNvPr>
          <p:cNvCxnSpPr>
            <a:cxnSpLocks/>
          </p:cNvCxnSpPr>
          <p:nvPr/>
        </p:nvCxnSpPr>
        <p:spPr>
          <a:xfrm>
            <a:off x="768507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8B8CCE-0B44-7DBD-561E-01E500529A47}"/>
              </a:ext>
            </a:extLst>
          </p:cNvPr>
          <p:cNvCxnSpPr>
            <a:cxnSpLocks/>
          </p:cNvCxnSpPr>
          <p:nvPr/>
        </p:nvCxnSpPr>
        <p:spPr>
          <a:xfrm>
            <a:off x="814989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A151E7-2883-2CE8-4C3E-0C67F2DE5BFA}"/>
              </a:ext>
            </a:extLst>
          </p:cNvPr>
          <p:cNvCxnSpPr>
            <a:cxnSpLocks/>
          </p:cNvCxnSpPr>
          <p:nvPr/>
        </p:nvCxnSpPr>
        <p:spPr>
          <a:xfrm>
            <a:off x="862995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520188-FAB4-9922-9391-E9CE99049647}"/>
              </a:ext>
            </a:extLst>
          </p:cNvPr>
          <p:cNvCxnSpPr>
            <a:cxnSpLocks/>
          </p:cNvCxnSpPr>
          <p:nvPr/>
        </p:nvCxnSpPr>
        <p:spPr>
          <a:xfrm>
            <a:off x="9110018" y="4815440"/>
            <a:ext cx="0" cy="430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7431A86-9F2C-27DA-EF7F-09B3459AB72B}"/>
              </a:ext>
            </a:extLst>
          </p:cNvPr>
          <p:cNvCxnSpPr>
            <a:cxnSpLocks/>
          </p:cNvCxnSpPr>
          <p:nvPr/>
        </p:nvCxnSpPr>
        <p:spPr>
          <a:xfrm>
            <a:off x="6740198" y="5361246"/>
            <a:ext cx="480060" cy="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F6339F-0E85-B3BD-4C46-178C87EDF5FB}"/>
                  </a:ext>
                </a:extLst>
              </p:cNvPr>
              <p:cNvSpPr txBox="1"/>
              <p:nvPr/>
            </p:nvSpPr>
            <p:spPr>
              <a:xfrm>
                <a:off x="6734185" y="5361246"/>
                <a:ext cx="27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i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F6339F-0E85-B3BD-4C46-178C87ED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85" y="5361246"/>
                <a:ext cx="277892" cy="369332"/>
              </a:xfrm>
              <a:prstGeom prst="rect">
                <a:avLst/>
              </a:prstGeom>
              <a:blipFill>
                <a:blip r:embed="rId3"/>
                <a:stretch>
                  <a:fillRect l="-6667" r="-68889"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F2692B-4574-EE71-AE33-D05902B3D0C0}"/>
                  </a:ext>
                </a:extLst>
              </p:cNvPr>
              <p:cNvSpPr txBox="1"/>
              <p:nvPr/>
            </p:nvSpPr>
            <p:spPr>
              <a:xfrm>
                <a:off x="1677632" y="5245970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F2692B-4574-EE71-AE33-D05902B3D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32" y="5245970"/>
                <a:ext cx="85540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EB8973-FCD4-F1B7-81AB-D69DF6D85E1F}"/>
                  </a:ext>
                </a:extLst>
              </p:cNvPr>
              <p:cNvSpPr txBox="1"/>
              <p:nvPr/>
            </p:nvSpPr>
            <p:spPr>
              <a:xfrm>
                <a:off x="2105332" y="5384752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EB8973-FCD4-F1B7-81AB-D69DF6D8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32" y="5384752"/>
                <a:ext cx="85540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6ECC92-9EE5-0BC2-4A97-4D9BA375F696}"/>
                  </a:ext>
                </a:extLst>
              </p:cNvPr>
              <p:cNvSpPr txBox="1"/>
              <p:nvPr/>
            </p:nvSpPr>
            <p:spPr>
              <a:xfrm>
                <a:off x="2570680" y="5242407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6ECC92-9EE5-0BC2-4A97-4D9BA375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80" y="5242407"/>
                <a:ext cx="85540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F757DF-7EB1-A736-7ACB-94F0136CDE4E}"/>
                  </a:ext>
                </a:extLst>
              </p:cNvPr>
              <p:cNvSpPr txBox="1"/>
              <p:nvPr/>
            </p:nvSpPr>
            <p:spPr>
              <a:xfrm>
                <a:off x="3028392" y="5402788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F757DF-7EB1-A736-7ACB-94F0136CD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392" y="5402788"/>
                <a:ext cx="85540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DE3441-AB08-3198-18C7-EE62B54D1BEB}"/>
                  </a:ext>
                </a:extLst>
              </p:cNvPr>
              <p:cNvSpPr txBox="1"/>
              <p:nvPr/>
            </p:nvSpPr>
            <p:spPr>
              <a:xfrm>
                <a:off x="3493740" y="5260443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DE3441-AB08-3198-18C7-EE62B54D1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40" y="5260443"/>
                <a:ext cx="85540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886FBF01-178C-132B-8DC0-68624BDF66D8}"/>
              </a:ext>
            </a:extLst>
          </p:cNvPr>
          <p:cNvSpPr txBox="1"/>
          <p:nvPr/>
        </p:nvSpPr>
        <p:spPr>
          <a:xfrm>
            <a:off x="4322463" y="5303047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C032A2-414A-850A-B789-51FE1B5F0CED}"/>
              </a:ext>
            </a:extLst>
          </p:cNvPr>
          <p:cNvSpPr txBox="1"/>
          <p:nvPr/>
        </p:nvSpPr>
        <p:spPr>
          <a:xfrm>
            <a:off x="5425763" y="5303047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91826BA-EF28-C156-EAAD-AD10B784A943}"/>
              </a:ext>
            </a:extLst>
          </p:cNvPr>
          <p:cNvCxnSpPr>
            <a:cxnSpLocks/>
          </p:cNvCxnSpPr>
          <p:nvPr/>
        </p:nvCxnSpPr>
        <p:spPr>
          <a:xfrm>
            <a:off x="2105332" y="493178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F3BFEE2-AC55-F08B-EDFF-6C5447A0B020}"/>
              </a:ext>
            </a:extLst>
          </p:cNvPr>
          <p:cNvCxnSpPr>
            <a:cxnSpLocks/>
          </p:cNvCxnSpPr>
          <p:nvPr/>
        </p:nvCxnSpPr>
        <p:spPr>
          <a:xfrm>
            <a:off x="2540652" y="4935598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A303D9-64EE-2F9F-DA8B-D6650C4BA172}"/>
              </a:ext>
            </a:extLst>
          </p:cNvPr>
          <p:cNvCxnSpPr>
            <a:cxnSpLocks/>
          </p:cNvCxnSpPr>
          <p:nvPr/>
        </p:nvCxnSpPr>
        <p:spPr>
          <a:xfrm>
            <a:off x="2983538" y="493178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C6EC4D9-17CD-4044-5419-20E2CB9E2598}"/>
              </a:ext>
            </a:extLst>
          </p:cNvPr>
          <p:cNvCxnSpPr>
            <a:cxnSpLocks/>
          </p:cNvCxnSpPr>
          <p:nvPr/>
        </p:nvCxnSpPr>
        <p:spPr>
          <a:xfrm>
            <a:off x="3448358" y="491805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80B8A4-7DF6-CD41-117C-F1505D2834AA}"/>
              </a:ext>
            </a:extLst>
          </p:cNvPr>
          <p:cNvCxnSpPr>
            <a:cxnSpLocks/>
          </p:cNvCxnSpPr>
          <p:nvPr/>
        </p:nvCxnSpPr>
        <p:spPr>
          <a:xfrm>
            <a:off x="3897938" y="4918052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027421-B2B8-C23A-2B5F-DE3CE70A80EE}"/>
                  </a:ext>
                </a:extLst>
              </p:cNvPr>
              <p:cNvSpPr txBox="1"/>
              <p:nvPr/>
            </p:nvSpPr>
            <p:spPr>
              <a:xfrm>
                <a:off x="9194569" y="5229402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027421-B2B8-C23A-2B5F-DE3CE70A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569" y="5229402"/>
                <a:ext cx="85540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DC4D34-4A24-B30C-F05A-C663B5F1CA33}"/>
              </a:ext>
            </a:extLst>
          </p:cNvPr>
          <p:cNvCxnSpPr>
            <a:cxnSpLocks/>
          </p:cNvCxnSpPr>
          <p:nvPr/>
        </p:nvCxnSpPr>
        <p:spPr>
          <a:xfrm>
            <a:off x="9582455" y="4931787"/>
            <a:ext cx="0" cy="37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09DCF6-ED9D-51B1-375A-E28F3591ABAE}"/>
              </a:ext>
            </a:extLst>
          </p:cNvPr>
          <p:cNvCxnSpPr/>
          <p:nvPr/>
        </p:nvCxnSpPr>
        <p:spPr>
          <a:xfrm>
            <a:off x="2105332" y="6010077"/>
            <a:ext cx="187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00F2B3-F307-E18D-36A2-6FBD6FBD0846}"/>
                  </a:ext>
                </a:extLst>
              </p:cNvPr>
              <p:cNvSpPr txBox="1"/>
              <p:nvPr/>
            </p:nvSpPr>
            <p:spPr>
              <a:xfrm>
                <a:off x="2007225" y="5992041"/>
                <a:ext cx="855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00F2B3-F307-E18D-36A2-6FBD6FBD0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25" y="5992041"/>
                <a:ext cx="855401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320FF8-7278-98F5-3EF9-A236DFBBE622}"/>
              </a:ext>
            </a:extLst>
          </p:cNvPr>
          <p:cNvCxnSpPr>
            <a:cxnSpLocks/>
          </p:cNvCxnSpPr>
          <p:nvPr/>
        </p:nvCxnSpPr>
        <p:spPr>
          <a:xfrm>
            <a:off x="2323772" y="4724400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9C43DA-1F74-2029-181B-376723523B7B}"/>
              </a:ext>
            </a:extLst>
          </p:cNvPr>
          <p:cNvCxnSpPr>
            <a:cxnSpLocks/>
          </p:cNvCxnSpPr>
          <p:nvPr/>
        </p:nvCxnSpPr>
        <p:spPr>
          <a:xfrm>
            <a:off x="2765732" y="4718614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610D06-617B-D9C4-FC2C-1269A94F01E8}"/>
              </a:ext>
            </a:extLst>
          </p:cNvPr>
          <p:cNvCxnSpPr>
            <a:cxnSpLocks/>
          </p:cNvCxnSpPr>
          <p:nvPr/>
        </p:nvCxnSpPr>
        <p:spPr>
          <a:xfrm>
            <a:off x="3222932" y="4718614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9580C0-D619-6FB7-1C06-7018EE30B7B4}"/>
                  </a:ext>
                </a:extLst>
              </p:cNvPr>
              <p:cNvSpPr txBox="1"/>
              <p:nvPr/>
            </p:nvSpPr>
            <p:spPr>
              <a:xfrm>
                <a:off x="1910331" y="4444286"/>
                <a:ext cx="855401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9580C0-D619-6FB7-1C06-7018EE30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31" y="4444286"/>
                <a:ext cx="855401" cy="30681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AE150A0-0F14-858A-3239-ED3F24E89206}"/>
                  </a:ext>
                </a:extLst>
              </p:cNvPr>
              <p:cNvSpPr txBox="1"/>
              <p:nvPr/>
            </p:nvSpPr>
            <p:spPr>
              <a:xfrm>
                <a:off x="2385633" y="4223410"/>
                <a:ext cx="855401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 3/2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AE150A0-0F14-858A-3239-ED3F24E89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633" y="4223410"/>
                <a:ext cx="855401" cy="306815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205ED3B-50EC-73EF-7381-A3891348CB08}"/>
                  </a:ext>
                </a:extLst>
              </p:cNvPr>
              <p:cNvSpPr txBox="1"/>
              <p:nvPr/>
            </p:nvSpPr>
            <p:spPr>
              <a:xfrm>
                <a:off x="2813333" y="4444286"/>
                <a:ext cx="855401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 5/2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205ED3B-50EC-73EF-7381-A3891348C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33" y="4444286"/>
                <a:ext cx="855401" cy="30681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4E275F58-B10D-F3CB-1A49-2A3402BF5453}"/>
              </a:ext>
            </a:extLst>
          </p:cNvPr>
          <p:cNvSpPr txBox="1"/>
          <p:nvPr/>
        </p:nvSpPr>
        <p:spPr>
          <a:xfrm>
            <a:off x="4322463" y="4260490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9CB1DD-AED2-5788-627E-F8DA32C3458F}"/>
              </a:ext>
            </a:extLst>
          </p:cNvPr>
          <p:cNvSpPr txBox="1"/>
          <p:nvPr/>
        </p:nvSpPr>
        <p:spPr>
          <a:xfrm>
            <a:off x="5425763" y="4260490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C4C389D-4EBC-6916-78EF-3BD4EEF7F284}"/>
                  </a:ext>
                </a:extLst>
              </p:cNvPr>
              <p:cNvSpPr txBox="1"/>
              <p:nvPr/>
            </p:nvSpPr>
            <p:spPr>
              <a:xfrm>
                <a:off x="3222932" y="4208937"/>
                <a:ext cx="855401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 7/2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C4C389D-4EBC-6916-78EF-3BD4EEF7F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32" y="4208937"/>
                <a:ext cx="855401" cy="306815"/>
              </a:xfrm>
              <a:prstGeom prst="rect">
                <a:avLst/>
              </a:prstGeom>
              <a:blipFill>
                <a:blip r:embed="rId1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917646E-725A-D509-964D-A754137E8D48}"/>
              </a:ext>
            </a:extLst>
          </p:cNvPr>
          <p:cNvCxnSpPr>
            <a:cxnSpLocks/>
          </p:cNvCxnSpPr>
          <p:nvPr/>
        </p:nvCxnSpPr>
        <p:spPr>
          <a:xfrm>
            <a:off x="3681434" y="4728446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0E06A-52AB-E946-3750-6074B6CA9488}"/>
              </a:ext>
            </a:extLst>
          </p:cNvPr>
          <p:cNvCxnSpPr>
            <a:cxnSpLocks/>
          </p:cNvCxnSpPr>
          <p:nvPr/>
        </p:nvCxnSpPr>
        <p:spPr>
          <a:xfrm>
            <a:off x="9359563" y="4718614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E25381B-B10B-FC89-A97A-1458EC556C4B}"/>
                  </a:ext>
                </a:extLst>
              </p:cNvPr>
              <p:cNvSpPr txBox="1"/>
              <p:nvPr/>
            </p:nvSpPr>
            <p:spPr>
              <a:xfrm>
                <a:off x="8615617" y="4435426"/>
                <a:ext cx="148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CA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E25381B-B10B-FC89-A97A-1458EC556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17" y="4435426"/>
                <a:ext cx="1487892" cy="276999"/>
              </a:xfrm>
              <a:prstGeom prst="rect">
                <a:avLst/>
              </a:prstGeom>
              <a:blipFill>
                <a:blip r:embed="rId1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4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2868-EFEB-A79B-5322-98BE5587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6D43DC07-3918-33E5-E037-815417F5E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646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b="1" dirty="0">
                    <a:solidFill>
                      <a:srgbClr val="FF0000"/>
                    </a:solidFill>
                  </a:rPr>
                  <a:t>CONFUSION ALERT</a:t>
                </a:r>
              </a:p>
              <a:p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are updated at different locations in space and time</a:t>
                </a:r>
              </a:p>
              <a:p>
                <a:pPr lvl="1"/>
                <a:r>
                  <a:rPr lang="en-CA" dirty="0"/>
                  <a:t>This helps with accuracy</a:t>
                </a:r>
              </a:p>
            </p:txBody>
          </p:sp>
        </mc:Choice>
        <mc:Fallback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6D43DC07-3918-33E5-E037-815417F5E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6464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0BC706E-2933-386D-A597-43F4D093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FDTD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EBDFC7-C6F2-888A-07D5-9D7FC2D7E913}"/>
              </a:ext>
            </a:extLst>
          </p:cNvPr>
          <p:cNvCxnSpPr>
            <a:cxnSpLocks/>
          </p:cNvCxnSpPr>
          <p:nvPr/>
        </p:nvCxnSpPr>
        <p:spPr>
          <a:xfrm flipV="1">
            <a:off x="1283320" y="5004838"/>
            <a:ext cx="6854840" cy="12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DB061D4-36FE-36B0-92B1-2042E361E7EC}"/>
                  </a:ext>
                </a:extLst>
              </p:cNvPr>
              <p:cNvSpPr txBox="1"/>
              <p:nvPr/>
            </p:nvSpPr>
            <p:spPr>
              <a:xfrm>
                <a:off x="1283320" y="5102462"/>
                <a:ext cx="855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DB061D4-36FE-36B0-92B1-2042E361E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320" y="5102462"/>
                <a:ext cx="8554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A0E891-9C08-D85B-B568-2142D922DB58}"/>
              </a:ext>
            </a:extLst>
          </p:cNvPr>
          <p:cNvCxnSpPr>
            <a:cxnSpLocks/>
          </p:cNvCxnSpPr>
          <p:nvPr/>
        </p:nvCxnSpPr>
        <p:spPr>
          <a:xfrm>
            <a:off x="2540082" y="4925979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6CD57-BD38-E7C9-6658-FFF76F2C7B35}"/>
              </a:ext>
            </a:extLst>
          </p:cNvPr>
          <p:cNvCxnSpPr>
            <a:cxnSpLocks/>
          </p:cNvCxnSpPr>
          <p:nvPr/>
        </p:nvCxnSpPr>
        <p:spPr>
          <a:xfrm>
            <a:off x="3439242" y="4920193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0FC7A3-274A-5143-0D64-9FE8E9C7E17D}"/>
              </a:ext>
            </a:extLst>
          </p:cNvPr>
          <p:cNvCxnSpPr>
            <a:cxnSpLocks/>
          </p:cNvCxnSpPr>
          <p:nvPr/>
        </p:nvCxnSpPr>
        <p:spPr>
          <a:xfrm>
            <a:off x="4432792" y="4913798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08CC63-9C96-3469-12B1-994E159AA46A}"/>
              </a:ext>
            </a:extLst>
          </p:cNvPr>
          <p:cNvCxnSpPr>
            <a:cxnSpLocks/>
          </p:cNvCxnSpPr>
          <p:nvPr/>
        </p:nvCxnSpPr>
        <p:spPr>
          <a:xfrm>
            <a:off x="5331952" y="4908012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752B87-2013-AAF5-3AA4-B1E57BC2AD35}"/>
              </a:ext>
            </a:extLst>
          </p:cNvPr>
          <p:cNvCxnSpPr>
            <a:cxnSpLocks/>
          </p:cNvCxnSpPr>
          <p:nvPr/>
        </p:nvCxnSpPr>
        <p:spPr>
          <a:xfrm>
            <a:off x="6246844" y="4913798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2615C1-A1B9-A746-F700-B2AA2E0D1B82}"/>
              </a:ext>
            </a:extLst>
          </p:cNvPr>
          <p:cNvCxnSpPr>
            <a:cxnSpLocks/>
          </p:cNvCxnSpPr>
          <p:nvPr/>
        </p:nvCxnSpPr>
        <p:spPr>
          <a:xfrm>
            <a:off x="7146004" y="4908012"/>
            <a:ext cx="0" cy="19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1F27311-7F39-4726-7820-9C7864BAD849}"/>
                  </a:ext>
                </a:extLst>
              </p:cNvPr>
              <p:cNvSpPr txBox="1"/>
              <p:nvPr/>
            </p:nvSpPr>
            <p:spPr>
              <a:xfrm>
                <a:off x="2138721" y="5156912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1F27311-7F39-4726-7820-9C7864BAD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21" y="5156912"/>
                <a:ext cx="85540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A7D21-89AC-87BF-89A9-392310904405}"/>
                  </a:ext>
                </a:extLst>
              </p:cNvPr>
              <p:cNvSpPr txBox="1"/>
              <p:nvPr/>
            </p:nvSpPr>
            <p:spPr>
              <a:xfrm>
                <a:off x="2540082" y="4556001"/>
                <a:ext cx="855401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b>
                          </m:sSub>
                          <m:r>
                            <a:rPr lang="en-CA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A7D21-89AC-87BF-89A9-39231090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82" y="4556001"/>
                <a:ext cx="855401" cy="306815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E81E13-7EA3-DAC5-9DB4-F7F8E77543C8}"/>
                  </a:ext>
                </a:extLst>
              </p:cNvPr>
              <p:cNvSpPr txBox="1"/>
              <p:nvPr/>
            </p:nvSpPr>
            <p:spPr>
              <a:xfrm>
                <a:off x="3011541" y="5150471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E81E13-7EA3-DAC5-9DB4-F7F8E7754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41" y="5150471"/>
                <a:ext cx="85540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F05887-C52D-1E55-5AD4-370E9D6496AA}"/>
                  </a:ext>
                </a:extLst>
              </p:cNvPr>
              <p:cNvSpPr txBox="1"/>
              <p:nvPr/>
            </p:nvSpPr>
            <p:spPr>
              <a:xfrm>
                <a:off x="3577391" y="4556001"/>
                <a:ext cx="855401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b>
                    </m:sSub>
                  </m:oMath>
                </a14:m>
                <a:r>
                  <a:rPr lang="en-CA" sz="1200" dirty="0"/>
                  <a:t>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F05887-C52D-1E55-5AD4-370E9D64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391" y="4556001"/>
                <a:ext cx="855401" cy="293607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AB6D0F0-1003-5959-84B8-677FF2F4D386}"/>
              </a:ext>
            </a:extLst>
          </p:cNvPr>
          <p:cNvSpPr/>
          <p:nvPr/>
        </p:nvSpPr>
        <p:spPr>
          <a:xfrm>
            <a:off x="2971262" y="4975761"/>
            <a:ext cx="45719" cy="8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2CD800-BE3C-6AB0-4906-79E84102CD05}"/>
              </a:ext>
            </a:extLst>
          </p:cNvPr>
          <p:cNvSpPr/>
          <p:nvPr/>
        </p:nvSpPr>
        <p:spPr>
          <a:xfrm>
            <a:off x="3940476" y="4975761"/>
            <a:ext cx="45719" cy="8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455DF6-D02F-3677-29DB-377E922F732A}"/>
              </a:ext>
            </a:extLst>
          </p:cNvPr>
          <p:cNvSpPr/>
          <p:nvPr/>
        </p:nvSpPr>
        <p:spPr>
          <a:xfrm>
            <a:off x="4859513" y="4975761"/>
            <a:ext cx="45719" cy="8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9D1528-F671-BF37-464C-510320A8BE2D}"/>
              </a:ext>
            </a:extLst>
          </p:cNvPr>
          <p:cNvSpPr/>
          <p:nvPr/>
        </p:nvSpPr>
        <p:spPr>
          <a:xfrm>
            <a:off x="5766539" y="4980072"/>
            <a:ext cx="45719" cy="8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AE2D4-9B25-3D0A-C32A-7B81A73AC8A3}"/>
                  </a:ext>
                </a:extLst>
              </p:cNvPr>
              <p:cNvSpPr txBox="1"/>
              <p:nvPr/>
            </p:nvSpPr>
            <p:spPr>
              <a:xfrm>
                <a:off x="4002995" y="5140204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FAE2D4-9B25-3D0A-C32A-7B81A73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995" y="5140204"/>
                <a:ext cx="85540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A51871-EC29-7359-28DF-FAF4AF7E4C89}"/>
                  </a:ext>
                </a:extLst>
              </p:cNvPr>
              <p:cNvSpPr txBox="1"/>
              <p:nvPr/>
            </p:nvSpPr>
            <p:spPr>
              <a:xfrm>
                <a:off x="4537511" y="4556001"/>
                <a:ext cx="855401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5/2</m:t>
                        </m:r>
                      </m:sub>
                    </m:sSub>
                  </m:oMath>
                </a14:m>
                <a:r>
                  <a:rPr lang="en-CA" sz="1200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A51871-EC29-7359-28DF-FAF4AF7E4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511" y="4556001"/>
                <a:ext cx="855401" cy="293607"/>
              </a:xfrm>
              <a:prstGeom prst="rect">
                <a:avLst/>
              </a:prstGeom>
              <a:blipFill>
                <a:blip r:embed="rId9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357B59-3E7E-2C2F-6E08-C5D2F04182C9}"/>
                  </a:ext>
                </a:extLst>
              </p:cNvPr>
              <p:cNvSpPr txBox="1"/>
              <p:nvPr/>
            </p:nvSpPr>
            <p:spPr>
              <a:xfrm>
                <a:off x="5035458" y="5130978"/>
                <a:ext cx="8554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1200" dirty="0"/>
                  <a:t>)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357B59-3E7E-2C2F-6E08-C5D2F0418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58" y="5130978"/>
                <a:ext cx="855401" cy="276999"/>
              </a:xfrm>
              <a:prstGeom prst="rect">
                <a:avLst/>
              </a:prstGeom>
              <a:blipFill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877955-FDF4-A612-55D5-722FC161CA40}"/>
                  </a:ext>
                </a:extLst>
              </p:cNvPr>
              <p:cNvSpPr txBox="1"/>
              <p:nvPr/>
            </p:nvSpPr>
            <p:spPr>
              <a:xfrm>
                <a:off x="5497631" y="4556001"/>
                <a:ext cx="855401" cy="293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7/2</m:t>
                        </m:r>
                      </m:sub>
                    </m:sSub>
                  </m:oMath>
                </a14:m>
                <a:r>
                  <a:rPr lang="en-CA" sz="1200" dirty="0"/>
                  <a:t>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877955-FDF4-A612-55D5-722FC161C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1" y="4556001"/>
                <a:ext cx="855401" cy="293607"/>
              </a:xfrm>
              <a:prstGeom prst="rect">
                <a:avLst/>
              </a:prstGeom>
              <a:blipFill>
                <a:blip r:embed="rId11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D619C76-EF74-F7EE-3C58-87CA4D00381C}"/>
              </a:ext>
            </a:extLst>
          </p:cNvPr>
          <p:cNvSpPr txBox="1"/>
          <p:nvPr/>
        </p:nvSpPr>
        <p:spPr>
          <a:xfrm>
            <a:off x="6391171" y="517224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6E9201-3E28-E044-1AE6-CBA01204A0E9}"/>
              </a:ext>
            </a:extLst>
          </p:cNvPr>
          <p:cNvSpPr txBox="1"/>
          <p:nvPr/>
        </p:nvSpPr>
        <p:spPr>
          <a:xfrm>
            <a:off x="6391170" y="4503135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2430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8924</TotalTime>
  <Words>2536</Words>
  <Application>Microsoft Office PowerPoint</Application>
  <PresentationFormat>Widescreen</PresentationFormat>
  <Paragraphs>696</Paragraphs>
  <Slides>74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Aptos</vt:lpstr>
      <vt:lpstr>Aptos Display</vt:lpstr>
      <vt:lpstr>Arial</vt:lpstr>
      <vt:lpstr>Cambria Math</vt:lpstr>
      <vt:lpstr>Office Theme</vt:lpstr>
      <vt:lpstr>  Write your own 1D-FDTD code with python</vt:lpstr>
      <vt:lpstr>PowerPoint Presentation</vt:lpstr>
      <vt:lpstr>What is FDTD</vt:lpstr>
      <vt:lpstr>What is FDTD</vt:lpstr>
      <vt:lpstr>What is FDTD</vt:lpstr>
      <vt:lpstr>What is FDTD</vt:lpstr>
      <vt:lpstr>What is FDTD</vt:lpstr>
      <vt:lpstr>What is FDTD</vt:lpstr>
      <vt:lpstr>What is FDTD</vt:lpstr>
      <vt:lpstr>FDTD in a nutshell</vt:lpstr>
      <vt:lpstr>PowerPoint Presentation</vt:lpstr>
      <vt:lpstr>PowerPoint Presentation</vt:lpstr>
      <vt:lpstr>PowerPoint Presentation</vt:lpstr>
      <vt:lpstr>Maxwell’s Equations</vt:lpstr>
      <vt:lpstr>Finite Differences</vt:lpstr>
      <vt:lpstr>Numerical approximation of time derivative</vt:lpstr>
      <vt:lpstr>Numerical approximation of time derivative</vt:lpstr>
      <vt:lpstr>Update Equations</vt:lpstr>
      <vt:lpstr>Update Equations</vt:lpstr>
      <vt:lpstr>Self consistent loop</vt:lpstr>
      <vt:lpstr>Self consistent loop</vt:lpstr>
      <vt:lpstr>Index Notation</vt:lpstr>
      <vt:lpstr>Index Notation</vt:lpstr>
      <vt:lpstr>Algorithm</vt:lpstr>
      <vt:lpstr>Algorithm</vt:lpstr>
      <vt:lpstr>Space Derivatives</vt:lpstr>
      <vt:lpstr>Space Derivatives</vt:lpstr>
      <vt:lpstr>Space Derivatives</vt:lpstr>
      <vt:lpstr>Space Derivatives</vt:lpstr>
      <vt:lpstr>Index Notation</vt:lpstr>
      <vt:lpstr>Update Equations</vt:lpstr>
      <vt:lpstr>FDTD Simulation</vt:lpstr>
      <vt:lpstr>Update Equations</vt:lpstr>
      <vt:lpstr>Update Equations</vt:lpstr>
      <vt:lpstr>Update Equations</vt:lpstr>
      <vt:lpstr>Algorithm</vt:lpstr>
      <vt:lpstr>Algorithm</vt:lpstr>
      <vt:lpstr>Algorithm</vt:lpstr>
      <vt:lpstr>Step sizes and stability</vt:lpstr>
      <vt:lpstr>CODE BREAK</vt:lpstr>
      <vt:lpstr>Boundary Conditions</vt:lpstr>
      <vt:lpstr>Boundary Conditions</vt:lpstr>
      <vt:lpstr>Boundary Conditions</vt:lpstr>
      <vt:lpstr>Boundary Conditions</vt:lpstr>
      <vt:lpstr>Algorithm</vt:lpstr>
      <vt:lpstr>Source</vt:lpstr>
      <vt:lpstr>Source</vt:lpstr>
      <vt:lpstr>Source</vt:lpstr>
      <vt:lpstr>Source</vt:lpstr>
      <vt:lpstr>Source</vt:lpstr>
      <vt:lpstr>Algorithm</vt:lpstr>
      <vt:lpstr>CODE BREAK</vt:lpstr>
      <vt:lpstr>Adding Material Structures</vt:lpstr>
      <vt:lpstr>Adding Material Structures</vt:lpstr>
      <vt:lpstr>Adding Material Structures</vt:lpstr>
      <vt:lpstr>Adding Material Structures</vt:lpstr>
      <vt:lpstr>Adding Material Structures</vt:lpstr>
      <vt:lpstr>Adding Material Structures</vt:lpstr>
      <vt:lpstr>Adding Material Structures</vt:lpstr>
      <vt:lpstr>Adding Material Structures</vt:lpstr>
      <vt:lpstr>Adding Material Structures</vt:lpstr>
      <vt:lpstr>Fourier Transform Monitor</vt:lpstr>
      <vt:lpstr>Fourier Transform Monitor</vt:lpstr>
      <vt:lpstr>Fourier Transform Monitor</vt:lpstr>
      <vt:lpstr>Fourier Transform Monitor</vt:lpstr>
      <vt:lpstr>Fourier Transform Monitor</vt:lpstr>
      <vt:lpstr>Calculating Transmittance and Reflectance</vt:lpstr>
      <vt:lpstr>Calculating Transmittance and Reflectance</vt:lpstr>
      <vt:lpstr>Calculating Transmittance and Reflectance</vt:lpstr>
      <vt:lpstr>Calculating Transmittance and Reflectance</vt:lpstr>
      <vt:lpstr>Calculating Transmittance and Reflectance</vt:lpstr>
      <vt:lpstr>Calculating Transmittance and Reflectance</vt:lpstr>
      <vt:lpstr>Algorithm</vt:lpstr>
      <vt:lpstr>CODE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Stuart Johannes Baxter</dc:creator>
  <cp:lastModifiedBy>Joshua Stuart Johannes Baxter</cp:lastModifiedBy>
  <cp:revision>106</cp:revision>
  <dcterms:created xsi:type="dcterms:W3CDTF">2024-12-01T13:45:13Z</dcterms:created>
  <dcterms:modified xsi:type="dcterms:W3CDTF">2024-12-07T18:30:00Z</dcterms:modified>
</cp:coreProperties>
</file>